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1" r:id="rId4"/>
    <p:sldId id="275" r:id="rId5"/>
    <p:sldId id="277" r:id="rId6"/>
    <p:sldId id="278" r:id="rId7"/>
    <p:sldId id="276" r:id="rId8"/>
    <p:sldId id="274" r:id="rId9"/>
    <p:sldId id="258" r:id="rId10"/>
    <p:sldId id="259" r:id="rId11"/>
    <p:sldId id="262" r:id="rId12"/>
    <p:sldId id="263" r:id="rId13"/>
    <p:sldId id="267" r:id="rId14"/>
    <p:sldId id="268" r:id="rId15"/>
    <p:sldId id="264" r:id="rId16"/>
    <p:sldId id="265" r:id="rId17"/>
    <p:sldId id="282" r:id="rId18"/>
    <p:sldId id="266" r:id="rId19"/>
    <p:sldId id="269" r:id="rId20"/>
    <p:sldId id="270" r:id="rId21"/>
    <p:sldId id="285" r:id="rId22"/>
    <p:sldId id="286" r:id="rId23"/>
    <p:sldId id="287" r:id="rId24"/>
    <p:sldId id="288" r:id="rId25"/>
    <p:sldId id="271" r:id="rId26"/>
    <p:sldId id="273" r:id="rId27"/>
    <p:sldId id="283" r:id="rId28"/>
    <p:sldId id="291" r:id="rId29"/>
    <p:sldId id="292" r:id="rId30"/>
    <p:sldId id="293" r:id="rId31"/>
    <p:sldId id="294" r:id="rId32"/>
    <p:sldId id="290" r:id="rId33"/>
    <p:sldId id="284" r:id="rId34"/>
    <p:sldId id="289" r:id="rId3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60"/>
  </p:normalViewPr>
  <p:slideViewPr>
    <p:cSldViewPr snapToGrid="0">
      <p:cViewPr varScale="1">
        <p:scale>
          <a:sx n="82" d="100"/>
          <a:sy n="82" d="100"/>
        </p:scale>
        <p:origin x="4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2800" b="1" dirty="0"/>
              <a:t>Daphnia</a:t>
            </a:r>
            <a:r>
              <a:rPr lang="de-DE" sz="2800" b="1" baseline="0" dirty="0"/>
              <a:t> </a:t>
            </a:r>
            <a:r>
              <a:rPr lang="de-DE" sz="2800" b="1" baseline="0" dirty="0" err="1"/>
              <a:t>galeata</a:t>
            </a:r>
            <a:r>
              <a:rPr lang="de-DE" sz="2800" b="1" baseline="0" dirty="0"/>
              <a:t> 1-4 m  15. 7. 1997</a:t>
            </a:r>
            <a:endParaRPr lang="de-DE" sz="2800" b="1" dirty="0"/>
          </a:p>
        </c:rich>
      </c:tx>
      <c:layout>
        <c:manualLayout>
          <c:xMode val="edge"/>
          <c:yMode val="edge"/>
          <c:x val="0.15704179191737591"/>
          <c:y val="3.68360260683035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Tabelle2!$P$5</c:f>
              <c:strCache>
                <c:ptCount val="1"/>
                <c:pt idx="0">
                  <c:v>Anzahl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Tabelle2!$O$6:$O$16</c:f>
              <c:numCache>
                <c:formatCode>General</c:formatCode>
                <c:ptCount val="11"/>
                <c:pt idx="1">
                  <c:v>500</c:v>
                </c:pt>
                <c:pt idx="2">
                  <c:v>600</c:v>
                </c:pt>
                <c:pt idx="3">
                  <c:v>700</c:v>
                </c:pt>
                <c:pt idx="4">
                  <c:v>800</c:v>
                </c:pt>
                <c:pt idx="5">
                  <c:v>900</c:v>
                </c:pt>
                <c:pt idx="6">
                  <c:v>1000</c:v>
                </c:pt>
                <c:pt idx="7">
                  <c:v>1100</c:v>
                </c:pt>
                <c:pt idx="8">
                  <c:v>1200</c:v>
                </c:pt>
                <c:pt idx="9">
                  <c:v>1300</c:v>
                </c:pt>
                <c:pt idx="10">
                  <c:v>1400</c:v>
                </c:pt>
              </c:numCache>
            </c:numRef>
          </c:xVal>
          <c:yVal>
            <c:numRef>
              <c:f>Tabelle2!$P$6:$P$16</c:f>
              <c:numCache>
                <c:formatCode>General</c:formatCode>
                <c:ptCount val="11"/>
                <c:pt idx="1">
                  <c:v>8</c:v>
                </c:pt>
                <c:pt idx="2">
                  <c:v>13</c:v>
                </c:pt>
                <c:pt idx="3">
                  <c:v>11</c:v>
                </c:pt>
                <c:pt idx="4">
                  <c:v>7</c:v>
                </c:pt>
                <c:pt idx="5">
                  <c:v>5</c:v>
                </c:pt>
                <c:pt idx="6">
                  <c:v>9</c:v>
                </c:pt>
                <c:pt idx="7">
                  <c:v>3</c:v>
                </c:pt>
                <c:pt idx="8">
                  <c:v>6</c:v>
                </c:pt>
                <c:pt idx="9">
                  <c:v>0</c:v>
                </c:pt>
                <c:pt idx="1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A88-46F0-ADDC-A371D5B6F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2799360"/>
        <c:axId val="150819248"/>
      </c:scatterChart>
      <c:valAx>
        <c:axId val="2027993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800" b="1" dirty="0" err="1"/>
                  <a:t>Length</a:t>
                </a:r>
                <a:r>
                  <a:rPr lang="de-DE" sz="1800" b="1" dirty="0"/>
                  <a:t> (µ)  </a:t>
                </a:r>
                <a:r>
                  <a:rPr lang="de-DE" sz="1800" b="1" dirty="0" err="1"/>
                  <a:t>mean</a:t>
                </a:r>
                <a:r>
                  <a:rPr lang="de-DE" sz="1800" b="1" dirty="0"/>
                  <a:t>  835 µ</a:t>
                </a:r>
              </a:p>
            </c:rich>
          </c:tx>
          <c:layout>
            <c:manualLayout>
              <c:xMode val="edge"/>
              <c:yMode val="edge"/>
              <c:x val="0.32867548684406123"/>
              <c:y val="0.893977898292433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0819248"/>
        <c:crosses val="autoZero"/>
        <c:crossBetween val="midCat"/>
      </c:valAx>
      <c:valAx>
        <c:axId val="15081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800" b="1" dirty="0"/>
                  <a:t>Number</a:t>
                </a:r>
              </a:p>
            </c:rich>
          </c:tx>
          <c:layout>
            <c:manualLayout>
              <c:xMode val="edge"/>
              <c:yMode val="edge"/>
              <c:x val="2.7777777777777776E-2"/>
              <c:y val="0.43516586468358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27993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2800" b="1" dirty="0"/>
              <a:t>Daphnia</a:t>
            </a:r>
            <a:r>
              <a:rPr lang="de-DE" sz="2800" b="1" baseline="0" dirty="0"/>
              <a:t> </a:t>
            </a:r>
            <a:r>
              <a:rPr lang="de-DE" sz="2800" b="1" baseline="0" dirty="0" err="1"/>
              <a:t>galeata</a:t>
            </a:r>
            <a:r>
              <a:rPr lang="de-DE" sz="2800" b="1" baseline="0" dirty="0"/>
              <a:t> 5-8 m  15. 7. 1997</a:t>
            </a:r>
            <a:endParaRPr lang="de-DE" sz="2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Tabelle3!$L$1</c:f>
              <c:strCache>
                <c:ptCount val="1"/>
                <c:pt idx="0">
                  <c:v>Anzahl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Tabelle3!$K$2:$K$14</c:f>
              <c:numCache>
                <c:formatCode>General</c:formatCode>
                <c:ptCount val="13"/>
                <c:pt idx="1">
                  <c:v>500</c:v>
                </c:pt>
                <c:pt idx="2">
                  <c:v>600</c:v>
                </c:pt>
                <c:pt idx="3">
                  <c:v>700</c:v>
                </c:pt>
                <c:pt idx="4">
                  <c:v>800</c:v>
                </c:pt>
                <c:pt idx="5">
                  <c:v>900</c:v>
                </c:pt>
                <c:pt idx="6">
                  <c:v>1000</c:v>
                </c:pt>
                <c:pt idx="7">
                  <c:v>1100</c:v>
                </c:pt>
                <c:pt idx="8">
                  <c:v>1200</c:v>
                </c:pt>
                <c:pt idx="9">
                  <c:v>1300</c:v>
                </c:pt>
                <c:pt idx="10">
                  <c:v>1400</c:v>
                </c:pt>
                <c:pt idx="11">
                  <c:v>1500</c:v>
                </c:pt>
                <c:pt idx="12">
                  <c:v>1500</c:v>
                </c:pt>
              </c:numCache>
            </c:numRef>
          </c:xVal>
          <c:yVal>
            <c:numRef>
              <c:f>Tabelle3!$L$2:$L$14</c:f>
              <c:numCache>
                <c:formatCode>General</c:formatCode>
                <c:ptCount val="13"/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6</c:v>
                </c:pt>
                <c:pt idx="5">
                  <c:v>7</c:v>
                </c:pt>
                <c:pt idx="6">
                  <c:v>7</c:v>
                </c:pt>
                <c:pt idx="7">
                  <c:v>7</c:v>
                </c:pt>
                <c:pt idx="8">
                  <c:v>12</c:v>
                </c:pt>
                <c:pt idx="9">
                  <c:v>20</c:v>
                </c:pt>
                <c:pt idx="10">
                  <c:v>15</c:v>
                </c:pt>
                <c:pt idx="11">
                  <c:v>19</c:v>
                </c:pt>
                <c:pt idx="12">
                  <c:v>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3C6-4678-9B08-CABF7303C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4190240"/>
        <c:axId val="150788528"/>
      </c:scatterChart>
      <c:valAx>
        <c:axId val="134190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800" b="1" dirty="0" err="1"/>
                  <a:t>Length</a:t>
                </a:r>
                <a:r>
                  <a:rPr lang="de-DE" sz="1800" b="1" dirty="0"/>
                  <a:t> (µ) </a:t>
                </a:r>
                <a:r>
                  <a:rPr lang="de-DE" sz="1800" b="1" dirty="0" err="1"/>
                  <a:t>mean</a:t>
                </a:r>
                <a:r>
                  <a:rPr lang="de-DE" sz="1800" b="1" dirty="0"/>
                  <a:t> 1269 µ</a:t>
                </a:r>
                <a:r>
                  <a:rPr lang="de-DE" dirty="0"/>
                  <a:t>l</a:t>
                </a:r>
              </a:p>
            </c:rich>
          </c:tx>
          <c:layout>
            <c:manualLayout>
              <c:xMode val="edge"/>
              <c:yMode val="edge"/>
              <c:x val="0.22124868766404199"/>
              <c:y val="0.8912756374021956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0788528"/>
        <c:crosses val="autoZero"/>
        <c:crossBetween val="midCat"/>
      </c:valAx>
      <c:valAx>
        <c:axId val="15078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800" b="1" dirty="0" err="1"/>
                  <a:t>Number</a:t>
                </a:r>
                <a:r>
                  <a:rPr lang="de-DE" dirty="0" err="1"/>
                  <a:t>l</a:t>
                </a:r>
                <a:endParaRPr lang="de-DE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341902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2800" b="1" dirty="0"/>
              <a:t>Daphnia</a:t>
            </a:r>
            <a:r>
              <a:rPr lang="de-DE" sz="2800" b="1" baseline="0" dirty="0"/>
              <a:t> </a:t>
            </a:r>
            <a:r>
              <a:rPr lang="de-DE" sz="2800" b="1" baseline="0" dirty="0" err="1"/>
              <a:t>galeata</a:t>
            </a:r>
            <a:r>
              <a:rPr lang="de-DE" sz="2800" b="1" baseline="0" dirty="0"/>
              <a:t>  1-4 m  10. 7.  2002</a:t>
            </a:r>
            <a:endParaRPr lang="de-DE" sz="2800" b="1" dirty="0"/>
          </a:p>
        </c:rich>
      </c:tx>
      <c:layout>
        <c:manualLayout>
          <c:xMode val="edge"/>
          <c:yMode val="edge"/>
          <c:x val="0.20776948782093696"/>
          <c:y val="4.96576796969233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Tabelle1!$N$60</c:f>
              <c:strCache>
                <c:ptCount val="1"/>
                <c:pt idx="0">
                  <c:v>Anzahl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Tabelle1!$M$61:$M$76</c:f>
              <c:numCache>
                <c:formatCode>General</c:formatCode>
                <c:ptCount val="16"/>
                <c:pt idx="1">
                  <c:v>300</c:v>
                </c:pt>
                <c:pt idx="2">
                  <c:v>400</c:v>
                </c:pt>
                <c:pt idx="3">
                  <c:v>500</c:v>
                </c:pt>
                <c:pt idx="4">
                  <c:v>600</c:v>
                </c:pt>
                <c:pt idx="5">
                  <c:v>700</c:v>
                </c:pt>
                <c:pt idx="6">
                  <c:v>800</c:v>
                </c:pt>
                <c:pt idx="7">
                  <c:v>900</c:v>
                </c:pt>
                <c:pt idx="8">
                  <c:v>1000</c:v>
                </c:pt>
                <c:pt idx="9">
                  <c:v>1100</c:v>
                </c:pt>
                <c:pt idx="10">
                  <c:v>1200</c:v>
                </c:pt>
                <c:pt idx="11">
                  <c:v>1300</c:v>
                </c:pt>
                <c:pt idx="12">
                  <c:v>1400</c:v>
                </c:pt>
                <c:pt idx="13">
                  <c:v>1500</c:v>
                </c:pt>
                <c:pt idx="14">
                  <c:v>1600</c:v>
                </c:pt>
                <c:pt idx="15">
                  <c:v>1700</c:v>
                </c:pt>
              </c:numCache>
            </c:numRef>
          </c:xVal>
          <c:yVal>
            <c:numRef>
              <c:f>Tabelle1!$N$61:$N$76</c:f>
              <c:numCache>
                <c:formatCode>General</c:formatCode>
                <c:ptCount val="16"/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10</c:v>
                </c:pt>
                <c:pt idx="5">
                  <c:v>12</c:v>
                </c:pt>
                <c:pt idx="6">
                  <c:v>5</c:v>
                </c:pt>
                <c:pt idx="7">
                  <c:v>4</c:v>
                </c:pt>
                <c:pt idx="8">
                  <c:v>7</c:v>
                </c:pt>
                <c:pt idx="9">
                  <c:v>5</c:v>
                </c:pt>
                <c:pt idx="10">
                  <c:v>3</c:v>
                </c:pt>
                <c:pt idx="11">
                  <c:v>6</c:v>
                </c:pt>
                <c:pt idx="12">
                  <c:v>5</c:v>
                </c:pt>
                <c:pt idx="13">
                  <c:v>10</c:v>
                </c:pt>
                <c:pt idx="14">
                  <c:v>2</c:v>
                </c:pt>
                <c:pt idx="15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654-46B4-8077-6E5A13B732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98141472"/>
        <c:axId val="1583737904"/>
      </c:scatterChart>
      <c:valAx>
        <c:axId val="17981414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800" b="1"/>
                  <a:t>Length</a:t>
                </a:r>
                <a:r>
                  <a:rPr lang="de-DE" sz="1800" b="1" baseline="0"/>
                  <a:t> (µ)</a:t>
                </a:r>
                <a:endParaRPr lang="de-DE" sz="1800" b="1"/>
              </a:p>
            </c:rich>
          </c:tx>
          <c:layout>
            <c:manualLayout>
              <c:xMode val="edge"/>
              <c:yMode val="edge"/>
              <c:x val="0.39048083438602271"/>
              <c:y val="0.904727235622697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83737904"/>
        <c:crosses val="autoZero"/>
        <c:crossBetween val="midCat"/>
      </c:valAx>
      <c:valAx>
        <c:axId val="158373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800" b="1"/>
                  <a:t>Number</a:t>
                </a:r>
              </a:p>
            </c:rich>
          </c:tx>
          <c:layout>
            <c:manualLayout>
              <c:xMode val="edge"/>
              <c:yMode val="edge"/>
              <c:x val="2.5000000000000001E-2"/>
              <c:y val="0.387422717993584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7981414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2800" b="1" dirty="0"/>
              <a:t>Daphnia</a:t>
            </a:r>
            <a:r>
              <a:rPr lang="de-DE" sz="2800" b="1" baseline="0" dirty="0"/>
              <a:t> </a:t>
            </a:r>
            <a:r>
              <a:rPr lang="de-DE" sz="2800" b="1" baseline="0" dirty="0" err="1"/>
              <a:t>galeata</a:t>
            </a:r>
            <a:r>
              <a:rPr lang="de-DE" sz="2800" b="1" baseline="0" dirty="0"/>
              <a:t>  5-8 m  10. 7. 2002</a:t>
            </a:r>
            <a:endParaRPr lang="de-DE" sz="2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Tabelle2!$N$37</c:f>
              <c:strCache>
                <c:ptCount val="1"/>
                <c:pt idx="0">
                  <c:v>Anzahl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Tabelle2!$M$38:$M$46</c:f>
              <c:numCache>
                <c:formatCode>General</c:formatCode>
                <c:ptCount val="9"/>
                <c:pt idx="1">
                  <c:v>400</c:v>
                </c:pt>
                <c:pt idx="2">
                  <c:v>500</c:v>
                </c:pt>
                <c:pt idx="3">
                  <c:v>600</c:v>
                </c:pt>
                <c:pt idx="4">
                  <c:v>700</c:v>
                </c:pt>
                <c:pt idx="5">
                  <c:v>800</c:v>
                </c:pt>
                <c:pt idx="6">
                  <c:v>900</c:v>
                </c:pt>
                <c:pt idx="7">
                  <c:v>1000</c:v>
                </c:pt>
                <c:pt idx="8">
                  <c:v>1100</c:v>
                </c:pt>
              </c:numCache>
            </c:numRef>
          </c:xVal>
          <c:yVal>
            <c:numRef>
              <c:f>Tabelle2!$N$38:$N$46</c:f>
              <c:numCache>
                <c:formatCode>General</c:formatCode>
                <c:ptCount val="9"/>
                <c:pt idx="1">
                  <c:v>3</c:v>
                </c:pt>
                <c:pt idx="2">
                  <c:v>0</c:v>
                </c:pt>
                <c:pt idx="3">
                  <c:v>5</c:v>
                </c:pt>
                <c:pt idx="4">
                  <c:v>19</c:v>
                </c:pt>
                <c:pt idx="5">
                  <c:v>7</c:v>
                </c:pt>
                <c:pt idx="6">
                  <c:v>11</c:v>
                </c:pt>
                <c:pt idx="7">
                  <c:v>6</c:v>
                </c:pt>
                <c:pt idx="8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F3F-4566-9A9B-3047890371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54771680"/>
        <c:axId val="1678658832"/>
      </c:scatterChart>
      <c:valAx>
        <c:axId val="19547716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800" b="1"/>
                  <a:t>Length </a:t>
                </a:r>
                <a:r>
                  <a:rPr lang="de-DE" sz="1800" b="0"/>
                  <a:t>(µ)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678658832"/>
        <c:crosses val="autoZero"/>
        <c:crossBetween val="midCat"/>
      </c:valAx>
      <c:valAx>
        <c:axId val="167865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800" b="1"/>
                  <a:t>Number</a:t>
                </a:r>
                <a:endParaRPr lang="de-DE"/>
              </a:p>
            </c:rich>
          </c:tx>
          <c:layout>
            <c:manualLayout>
              <c:xMode val="edge"/>
              <c:yMode val="edge"/>
              <c:x val="1.9444444444444445E-2"/>
              <c:y val="0.400860309128025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547716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2800" b="1" dirty="0"/>
              <a:t>Daphnia</a:t>
            </a:r>
            <a:r>
              <a:rPr lang="de-DE" sz="2800" b="1" baseline="0" dirty="0"/>
              <a:t> </a:t>
            </a:r>
            <a:r>
              <a:rPr lang="de-DE" sz="2800" b="1" baseline="0" dirty="0" err="1"/>
              <a:t>galeata</a:t>
            </a:r>
            <a:r>
              <a:rPr lang="de-DE" sz="2800" b="1" baseline="0" dirty="0"/>
              <a:t> 1-4 m  12. 7. 2005</a:t>
            </a:r>
            <a:endParaRPr lang="de-DE" sz="2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Tabelle2!$N$3</c:f>
              <c:strCache>
                <c:ptCount val="1"/>
                <c:pt idx="0">
                  <c:v>Anzahl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Tabelle2!$M$4:$M$18</c:f>
              <c:numCache>
                <c:formatCode>General</c:formatCode>
                <c:ptCount val="15"/>
                <c:pt idx="1">
                  <c:v>500</c:v>
                </c:pt>
                <c:pt idx="2">
                  <c:v>600</c:v>
                </c:pt>
                <c:pt idx="3">
                  <c:v>700</c:v>
                </c:pt>
                <c:pt idx="4">
                  <c:v>800</c:v>
                </c:pt>
                <c:pt idx="5">
                  <c:v>900</c:v>
                </c:pt>
                <c:pt idx="6">
                  <c:v>1000</c:v>
                </c:pt>
                <c:pt idx="7">
                  <c:v>1100</c:v>
                </c:pt>
                <c:pt idx="8">
                  <c:v>1200</c:v>
                </c:pt>
                <c:pt idx="9">
                  <c:v>1300</c:v>
                </c:pt>
                <c:pt idx="10">
                  <c:v>1400</c:v>
                </c:pt>
                <c:pt idx="11">
                  <c:v>1500</c:v>
                </c:pt>
                <c:pt idx="12">
                  <c:v>1600</c:v>
                </c:pt>
                <c:pt idx="13">
                  <c:v>1700</c:v>
                </c:pt>
                <c:pt idx="14">
                  <c:v>1800</c:v>
                </c:pt>
              </c:numCache>
            </c:numRef>
          </c:xVal>
          <c:yVal>
            <c:numRef>
              <c:f>Tabelle2!$N$4:$N$18</c:f>
              <c:numCache>
                <c:formatCode>General</c:formatCode>
                <c:ptCount val="15"/>
                <c:pt idx="1">
                  <c:v>2</c:v>
                </c:pt>
                <c:pt idx="2">
                  <c:v>2</c:v>
                </c:pt>
                <c:pt idx="3">
                  <c:v>9</c:v>
                </c:pt>
                <c:pt idx="4">
                  <c:v>7</c:v>
                </c:pt>
                <c:pt idx="5">
                  <c:v>16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3EC-483E-ACB2-A0B7EE8022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7106176"/>
        <c:axId val="53992400"/>
      </c:scatterChart>
      <c:valAx>
        <c:axId val="137106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800" b="1" dirty="0" err="1"/>
                  <a:t>Length</a:t>
                </a:r>
                <a:r>
                  <a:rPr lang="de-DE" sz="1800" b="1" dirty="0"/>
                  <a:t> (µ)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3992400"/>
        <c:crosses val="autoZero"/>
        <c:crossBetween val="midCat"/>
      </c:valAx>
      <c:valAx>
        <c:axId val="53992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800"/>
                  <a:t>Number</a:t>
                </a:r>
              </a:p>
            </c:rich>
          </c:tx>
          <c:layout>
            <c:manualLayout>
              <c:xMode val="edge"/>
              <c:yMode val="edge"/>
              <c:x val="1.9444444444444445E-2"/>
              <c:y val="0.366103455818022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371061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/>
              <a:t>Daphnia</a:t>
            </a:r>
            <a:r>
              <a:rPr lang="en-US" sz="2800" b="1" baseline="0" dirty="0"/>
              <a:t> </a:t>
            </a:r>
            <a:r>
              <a:rPr lang="en-US" sz="2800" b="1" baseline="0" dirty="0" err="1"/>
              <a:t>galeata</a:t>
            </a:r>
            <a:r>
              <a:rPr lang="en-US" sz="2800" b="1" baseline="0" dirty="0"/>
              <a:t> </a:t>
            </a:r>
          </a:p>
          <a:p>
            <a:pPr>
              <a:defRPr/>
            </a:pPr>
            <a:r>
              <a:rPr lang="en-US" sz="2800" b="1" baseline="0" dirty="0"/>
              <a:t>5-8 m  12.7.2005</a:t>
            </a:r>
            <a:endParaRPr lang="en-US" sz="2800" b="1" dirty="0"/>
          </a:p>
        </c:rich>
      </c:tx>
      <c:layout>
        <c:manualLayout>
          <c:xMode val="edge"/>
          <c:yMode val="edge"/>
          <c:x val="0.17909202037734315"/>
          <c:y val="6.48147761285650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Tabelle3!$J$2</c:f>
              <c:strCache>
                <c:ptCount val="1"/>
                <c:pt idx="0">
                  <c:v>Anzahl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Tabelle3!$I$3:$I$19</c:f>
              <c:numCache>
                <c:formatCode>General</c:formatCode>
                <c:ptCount val="17"/>
                <c:pt idx="1">
                  <c:v>300</c:v>
                </c:pt>
                <c:pt idx="2">
                  <c:v>400</c:v>
                </c:pt>
                <c:pt idx="3">
                  <c:v>500</c:v>
                </c:pt>
                <c:pt idx="4">
                  <c:v>600</c:v>
                </c:pt>
                <c:pt idx="5">
                  <c:v>700</c:v>
                </c:pt>
                <c:pt idx="6">
                  <c:v>800</c:v>
                </c:pt>
                <c:pt idx="7">
                  <c:v>900</c:v>
                </c:pt>
                <c:pt idx="8">
                  <c:v>1000</c:v>
                </c:pt>
                <c:pt idx="9">
                  <c:v>1100</c:v>
                </c:pt>
                <c:pt idx="10">
                  <c:v>1200</c:v>
                </c:pt>
                <c:pt idx="11">
                  <c:v>1300</c:v>
                </c:pt>
                <c:pt idx="12">
                  <c:v>1400</c:v>
                </c:pt>
                <c:pt idx="13">
                  <c:v>1500</c:v>
                </c:pt>
                <c:pt idx="14">
                  <c:v>1600</c:v>
                </c:pt>
                <c:pt idx="15">
                  <c:v>1700</c:v>
                </c:pt>
                <c:pt idx="16">
                  <c:v>1800</c:v>
                </c:pt>
              </c:numCache>
            </c:numRef>
          </c:xVal>
          <c:yVal>
            <c:numRef>
              <c:f>Tabelle3!$J$3:$J$19</c:f>
              <c:numCache>
                <c:formatCode>General</c:formatCode>
                <c:ptCount val="17"/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4</c:v>
                </c:pt>
                <c:pt idx="8">
                  <c:v>2</c:v>
                </c:pt>
                <c:pt idx="9">
                  <c:v>12</c:v>
                </c:pt>
                <c:pt idx="10">
                  <c:v>5</c:v>
                </c:pt>
                <c:pt idx="11">
                  <c:v>22</c:v>
                </c:pt>
                <c:pt idx="12">
                  <c:v>27</c:v>
                </c:pt>
                <c:pt idx="13">
                  <c:v>31</c:v>
                </c:pt>
                <c:pt idx="14">
                  <c:v>4</c:v>
                </c:pt>
                <c:pt idx="15">
                  <c:v>7</c:v>
                </c:pt>
                <c:pt idx="16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AAB-409C-B71D-114A8A9E0C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2829984"/>
        <c:axId val="2119868304"/>
      </c:scatterChart>
      <c:valAx>
        <c:axId val="2028299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800" b="1"/>
                  <a:t>Length (µ)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119868304"/>
        <c:crosses val="autoZero"/>
        <c:crossBetween val="midCat"/>
      </c:valAx>
      <c:valAx>
        <c:axId val="211986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DE" sz="1800" b="1"/>
                  <a:t>Number</a:t>
                </a:r>
              </a:p>
            </c:rich>
          </c:tx>
          <c:layout>
            <c:manualLayout>
              <c:xMode val="edge"/>
              <c:yMode val="edge"/>
              <c:x val="4.1666666666666664E-2"/>
              <c:y val="0.3918325313502478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28299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/>
              <a:t> number = 165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Tabelle2!$B$352</c:f>
              <c:strCache>
                <c:ptCount val="1"/>
                <c:pt idx="0">
                  <c:v>Anzahl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Tabelle2!$A$353:$A$365</c:f>
              <c:numCache>
                <c:formatCode>General</c:formatCode>
                <c:ptCount val="13"/>
                <c:pt idx="1">
                  <c:v>300</c:v>
                </c:pt>
                <c:pt idx="2">
                  <c:v>400</c:v>
                </c:pt>
                <c:pt idx="3">
                  <c:v>500</c:v>
                </c:pt>
                <c:pt idx="4">
                  <c:v>600</c:v>
                </c:pt>
                <c:pt idx="5">
                  <c:v>700</c:v>
                </c:pt>
                <c:pt idx="6">
                  <c:v>800</c:v>
                </c:pt>
                <c:pt idx="7">
                  <c:v>900</c:v>
                </c:pt>
                <c:pt idx="8">
                  <c:v>1000</c:v>
                </c:pt>
                <c:pt idx="9">
                  <c:v>1100</c:v>
                </c:pt>
                <c:pt idx="10">
                  <c:v>1200</c:v>
                </c:pt>
                <c:pt idx="11">
                  <c:v>1300</c:v>
                </c:pt>
                <c:pt idx="12">
                  <c:v>1400</c:v>
                </c:pt>
              </c:numCache>
            </c:numRef>
          </c:xVal>
          <c:yVal>
            <c:numRef>
              <c:f>Tabelle2!$B$353:$B$365</c:f>
              <c:numCache>
                <c:formatCode>General</c:formatCode>
                <c:ptCount val="13"/>
                <c:pt idx="1">
                  <c:v>2</c:v>
                </c:pt>
                <c:pt idx="2">
                  <c:v>3</c:v>
                </c:pt>
                <c:pt idx="3">
                  <c:v>11</c:v>
                </c:pt>
                <c:pt idx="4">
                  <c:v>10</c:v>
                </c:pt>
                <c:pt idx="5">
                  <c:v>28</c:v>
                </c:pt>
                <c:pt idx="6">
                  <c:v>26</c:v>
                </c:pt>
                <c:pt idx="7">
                  <c:v>42</c:v>
                </c:pt>
                <c:pt idx="8">
                  <c:v>28</c:v>
                </c:pt>
                <c:pt idx="9">
                  <c:v>8</c:v>
                </c:pt>
                <c:pt idx="10">
                  <c:v>5</c:v>
                </c:pt>
                <c:pt idx="11">
                  <c:v>1</c:v>
                </c:pt>
                <c:pt idx="12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982-4502-9A38-DA6AF2CFE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6761775"/>
        <c:axId val="376762255"/>
      </c:scatterChart>
      <c:valAx>
        <c:axId val="3767617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76762255"/>
        <c:crosses val="autoZero"/>
        <c:crossBetween val="midCat"/>
      </c:valAx>
      <c:valAx>
        <c:axId val="3767622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7676177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2000" dirty="0"/>
              <a:t>Number</a:t>
            </a:r>
            <a:r>
              <a:rPr lang="de-DE" sz="2000" baseline="0" dirty="0"/>
              <a:t> = 153 </a:t>
            </a:r>
            <a:endParaRPr lang="de-DE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Tabelle5!$B$338</c:f>
              <c:strCache>
                <c:ptCount val="1"/>
                <c:pt idx="0">
                  <c:v>Anzahl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Tabelle5!$A$339:$A$352</c:f>
              <c:numCache>
                <c:formatCode>General</c:formatCode>
                <c:ptCount val="14"/>
                <c:pt idx="1">
                  <c:v>300</c:v>
                </c:pt>
                <c:pt idx="2">
                  <c:v>400</c:v>
                </c:pt>
                <c:pt idx="3">
                  <c:v>500</c:v>
                </c:pt>
                <c:pt idx="4">
                  <c:v>600</c:v>
                </c:pt>
                <c:pt idx="5">
                  <c:v>700</c:v>
                </c:pt>
                <c:pt idx="6">
                  <c:v>800</c:v>
                </c:pt>
                <c:pt idx="7">
                  <c:v>900</c:v>
                </c:pt>
                <c:pt idx="8">
                  <c:v>1000</c:v>
                </c:pt>
                <c:pt idx="9">
                  <c:v>1100</c:v>
                </c:pt>
                <c:pt idx="10">
                  <c:v>1200</c:v>
                </c:pt>
                <c:pt idx="11">
                  <c:v>1300</c:v>
                </c:pt>
                <c:pt idx="12">
                  <c:v>1400</c:v>
                </c:pt>
                <c:pt idx="13">
                  <c:v>1500</c:v>
                </c:pt>
              </c:numCache>
            </c:numRef>
          </c:xVal>
          <c:yVal>
            <c:numRef>
              <c:f>Tabelle5!$B$339:$B$352</c:f>
              <c:numCache>
                <c:formatCode>General</c:formatCode>
                <c:ptCount val="14"/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7</c:v>
                </c:pt>
                <c:pt idx="5">
                  <c:v>21</c:v>
                </c:pt>
                <c:pt idx="6">
                  <c:v>31</c:v>
                </c:pt>
                <c:pt idx="7">
                  <c:v>40</c:v>
                </c:pt>
                <c:pt idx="8">
                  <c:v>22</c:v>
                </c:pt>
                <c:pt idx="9">
                  <c:v>14</c:v>
                </c:pt>
                <c:pt idx="10">
                  <c:v>6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CEC-458F-AA37-9423AF985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1678383"/>
        <c:axId val="451681263"/>
      </c:scatterChart>
      <c:valAx>
        <c:axId val="4516783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51681263"/>
        <c:crosses val="autoZero"/>
        <c:crossBetween val="midCat"/>
      </c:valAx>
      <c:valAx>
        <c:axId val="4516812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5167838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2000" dirty="0"/>
              <a:t>Number = 371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Tabelle3!$B$762</c:f>
              <c:strCache>
                <c:ptCount val="1"/>
                <c:pt idx="0">
                  <c:v>number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Tabelle3!$A$763:$A$772</c:f>
              <c:numCache>
                <c:formatCode>General</c:formatCode>
                <c:ptCount val="10"/>
                <c:pt idx="1">
                  <c:v>200</c:v>
                </c:pt>
                <c:pt idx="2">
                  <c:v>300</c:v>
                </c:pt>
                <c:pt idx="3">
                  <c:v>400</c:v>
                </c:pt>
                <c:pt idx="4">
                  <c:v>500</c:v>
                </c:pt>
                <c:pt idx="5">
                  <c:v>600</c:v>
                </c:pt>
                <c:pt idx="6">
                  <c:v>700</c:v>
                </c:pt>
                <c:pt idx="7">
                  <c:v>800</c:v>
                </c:pt>
                <c:pt idx="8">
                  <c:v>900</c:v>
                </c:pt>
                <c:pt idx="9">
                  <c:v>1000</c:v>
                </c:pt>
              </c:numCache>
            </c:numRef>
          </c:xVal>
          <c:yVal>
            <c:numRef>
              <c:f>Tabelle3!$B$763:$B$772</c:f>
              <c:numCache>
                <c:formatCode>General</c:formatCode>
                <c:ptCount val="10"/>
                <c:pt idx="1">
                  <c:v>10</c:v>
                </c:pt>
                <c:pt idx="2">
                  <c:v>52</c:v>
                </c:pt>
                <c:pt idx="3">
                  <c:v>64</c:v>
                </c:pt>
                <c:pt idx="4">
                  <c:v>88</c:v>
                </c:pt>
                <c:pt idx="5">
                  <c:v>68</c:v>
                </c:pt>
                <c:pt idx="6">
                  <c:v>61</c:v>
                </c:pt>
                <c:pt idx="7">
                  <c:v>15</c:v>
                </c:pt>
                <c:pt idx="8">
                  <c:v>11</c:v>
                </c:pt>
                <c:pt idx="9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963-4791-A40C-8813AA890A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4877391"/>
        <c:axId val="484887951"/>
      </c:scatterChart>
      <c:valAx>
        <c:axId val="48487739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84887951"/>
        <c:crosses val="autoZero"/>
        <c:crossBetween val="midCat"/>
      </c:valAx>
      <c:valAx>
        <c:axId val="4848879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48487739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3200" dirty="0"/>
              <a:t>Number = 89</a:t>
            </a:r>
          </a:p>
        </c:rich>
      </c:tx>
      <c:layout>
        <c:manualLayout>
          <c:xMode val="edge"/>
          <c:yMode val="edge"/>
          <c:x val="0.43635560500589599"/>
          <c:y val="2.33491399656841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5.2580927384076992E-2"/>
          <c:y val="0.19486111111111112"/>
          <c:w val="0.87764129483814524"/>
          <c:h val="0.72125801983085447"/>
        </c:manualLayout>
      </c:layout>
      <c:scatterChart>
        <c:scatterStyle val="lineMarker"/>
        <c:varyColors val="0"/>
        <c:ser>
          <c:idx val="0"/>
          <c:order val="0"/>
          <c:tx>
            <c:strRef>
              <c:f>Tabelle3!$B$197</c:f>
              <c:strCache>
                <c:ptCount val="1"/>
                <c:pt idx="0">
                  <c:v>Anzahl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Tabelle3!$A$198:$A$212</c:f>
              <c:numCache>
                <c:formatCode>General</c:formatCode>
                <c:ptCount val="15"/>
                <c:pt idx="1">
                  <c:v>400</c:v>
                </c:pt>
                <c:pt idx="2">
                  <c:v>500</c:v>
                </c:pt>
                <c:pt idx="3">
                  <c:v>600</c:v>
                </c:pt>
                <c:pt idx="4">
                  <c:v>700</c:v>
                </c:pt>
                <c:pt idx="5">
                  <c:v>800</c:v>
                </c:pt>
                <c:pt idx="6">
                  <c:v>900</c:v>
                </c:pt>
                <c:pt idx="7">
                  <c:v>1000</c:v>
                </c:pt>
                <c:pt idx="8">
                  <c:v>1100</c:v>
                </c:pt>
                <c:pt idx="9">
                  <c:v>1200</c:v>
                </c:pt>
                <c:pt idx="10">
                  <c:v>1300</c:v>
                </c:pt>
                <c:pt idx="11">
                  <c:v>1500</c:v>
                </c:pt>
                <c:pt idx="12">
                  <c:v>1600</c:v>
                </c:pt>
                <c:pt idx="13">
                  <c:v>1700</c:v>
                </c:pt>
                <c:pt idx="14">
                  <c:v>1800</c:v>
                </c:pt>
              </c:numCache>
            </c:numRef>
          </c:xVal>
          <c:yVal>
            <c:numRef>
              <c:f>Tabelle3!$B$198:$B$212</c:f>
              <c:numCache>
                <c:formatCode>General</c:formatCode>
                <c:ptCount val="15"/>
                <c:pt idx="1">
                  <c:v>1</c:v>
                </c:pt>
                <c:pt idx="2">
                  <c:v>7</c:v>
                </c:pt>
                <c:pt idx="3">
                  <c:v>5</c:v>
                </c:pt>
                <c:pt idx="4">
                  <c:v>5</c:v>
                </c:pt>
                <c:pt idx="5">
                  <c:v>3</c:v>
                </c:pt>
                <c:pt idx="6">
                  <c:v>7</c:v>
                </c:pt>
                <c:pt idx="7">
                  <c:v>13</c:v>
                </c:pt>
                <c:pt idx="8">
                  <c:v>14</c:v>
                </c:pt>
                <c:pt idx="9">
                  <c:v>14</c:v>
                </c:pt>
                <c:pt idx="10">
                  <c:v>15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D8C-45E9-9AE1-95FDF10BC7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9607280"/>
        <c:axId val="1049604880"/>
      </c:scatterChart>
      <c:valAx>
        <c:axId val="1049607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49604880"/>
        <c:crosses val="autoZero"/>
        <c:crossBetween val="midCat"/>
      </c:valAx>
      <c:valAx>
        <c:axId val="104960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496072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Number = 296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Tabelle6!$M$608</c:f>
              <c:strCache>
                <c:ptCount val="1"/>
                <c:pt idx="0">
                  <c:v>number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Tabelle6!$L$609:$L$627</c:f>
              <c:numCache>
                <c:formatCode>General</c:formatCode>
                <c:ptCount val="19"/>
                <c:pt idx="1">
                  <c:v>300</c:v>
                </c:pt>
                <c:pt idx="2">
                  <c:v>400</c:v>
                </c:pt>
                <c:pt idx="3">
                  <c:v>500</c:v>
                </c:pt>
                <c:pt idx="4">
                  <c:v>600</c:v>
                </c:pt>
                <c:pt idx="5">
                  <c:v>700</c:v>
                </c:pt>
                <c:pt idx="6">
                  <c:v>800</c:v>
                </c:pt>
                <c:pt idx="7">
                  <c:v>900</c:v>
                </c:pt>
                <c:pt idx="8">
                  <c:v>1000</c:v>
                </c:pt>
                <c:pt idx="9">
                  <c:v>1100</c:v>
                </c:pt>
                <c:pt idx="10">
                  <c:v>1200</c:v>
                </c:pt>
                <c:pt idx="11">
                  <c:v>1300</c:v>
                </c:pt>
                <c:pt idx="12">
                  <c:v>1400</c:v>
                </c:pt>
                <c:pt idx="13">
                  <c:v>1500</c:v>
                </c:pt>
                <c:pt idx="14">
                  <c:v>1600</c:v>
                </c:pt>
                <c:pt idx="15">
                  <c:v>1700</c:v>
                </c:pt>
                <c:pt idx="16">
                  <c:v>1800</c:v>
                </c:pt>
                <c:pt idx="17">
                  <c:v>1900</c:v>
                </c:pt>
                <c:pt idx="18">
                  <c:v>2000</c:v>
                </c:pt>
              </c:numCache>
            </c:numRef>
          </c:xVal>
          <c:yVal>
            <c:numRef>
              <c:f>Tabelle6!$M$609:$M$627</c:f>
              <c:numCache>
                <c:formatCode>General</c:formatCode>
                <c:ptCount val="19"/>
                <c:pt idx="1">
                  <c:v>1</c:v>
                </c:pt>
                <c:pt idx="2">
                  <c:v>2</c:v>
                </c:pt>
                <c:pt idx="3">
                  <c:v>9</c:v>
                </c:pt>
                <c:pt idx="4">
                  <c:v>16</c:v>
                </c:pt>
                <c:pt idx="5">
                  <c:v>12</c:v>
                </c:pt>
                <c:pt idx="6">
                  <c:v>13</c:v>
                </c:pt>
                <c:pt idx="7">
                  <c:v>26</c:v>
                </c:pt>
                <c:pt idx="8">
                  <c:v>40</c:v>
                </c:pt>
                <c:pt idx="9">
                  <c:v>69</c:v>
                </c:pt>
                <c:pt idx="10">
                  <c:v>39</c:v>
                </c:pt>
                <c:pt idx="11">
                  <c:v>24</c:v>
                </c:pt>
                <c:pt idx="12">
                  <c:v>18</c:v>
                </c:pt>
                <c:pt idx="13">
                  <c:v>13</c:v>
                </c:pt>
                <c:pt idx="14">
                  <c:v>9</c:v>
                </c:pt>
                <c:pt idx="15">
                  <c:v>3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83F-4495-9D90-5D634F8F20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76561999"/>
        <c:axId val="1376578799"/>
      </c:scatterChart>
      <c:valAx>
        <c:axId val="13765619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376578799"/>
        <c:crosses val="autoZero"/>
        <c:crossBetween val="midCat"/>
      </c:valAx>
      <c:valAx>
        <c:axId val="1376578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37656199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2000" dirty="0"/>
              <a:t>Number  = 274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6.7858705161854771E-2"/>
          <c:y val="1.9807330373379037E-2"/>
          <c:w val="0.87486351706036747"/>
          <c:h val="0.91485389343028722"/>
        </c:manualLayout>
      </c:layout>
      <c:scatterChart>
        <c:scatterStyle val="lineMarker"/>
        <c:varyColors val="0"/>
        <c:ser>
          <c:idx val="0"/>
          <c:order val="0"/>
          <c:tx>
            <c:strRef>
              <c:f>Tabelle9!$B$563</c:f>
              <c:strCache>
                <c:ptCount val="1"/>
                <c:pt idx="0">
                  <c:v>Anzahl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Tabelle9!$A$564:$A$581</c:f>
              <c:numCache>
                <c:formatCode>General</c:formatCode>
                <c:ptCount val="18"/>
                <c:pt idx="1">
                  <c:v>300</c:v>
                </c:pt>
                <c:pt idx="2">
                  <c:v>400</c:v>
                </c:pt>
                <c:pt idx="3">
                  <c:v>500</c:v>
                </c:pt>
                <c:pt idx="4">
                  <c:v>600</c:v>
                </c:pt>
                <c:pt idx="5">
                  <c:v>700</c:v>
                </c:pt>
                <c:pt idx="6">
                  <c:v>800</c:v>
                </c:pt>
                <c:pt idx="7">
                  <c:v>900</c:v>
                </c:pt>
                <c:pt idx="8">
                  <c:v>1000</c:v>
                </c:pt>
                <c:pt idx="9">
                  <c:v>1100</c:v>
                </c:pt>
                <c:pt idx="10">
                  <c:v>1200</c:v>
                </c:pt>
                <c:pt idx="11">
                  <c:v>1300</c:v>
                </c:pt>
                <c:pt idx="12">
                  <c:v>1400</c:v>
                </c:pt>
                <c:pt idx="13">
                  <c:v>1500</c:v>
                </c:pt>
                <c:pt idx="14">
                  <c:v>1600</c:v>
                </c:pt>
                <c:pt idx="15">
                  <c:v>1700</c:v>
                </c:pt>
                <c:pt idx="16">
                  <c:v>1800</c:v>
                </c:pt>
                <c:pt idx="17">
                  <c:v>1900</c:v>
                </c:pt>
              </c:numCache>
            </c:numRef>
          </c:xVal>
          <c:yVal>
            <c:numRef>
              <c:f>Tabelle9!$B$564:$B$581</c:f>
              <c:numCache>
                <c:formatCode>General</c:formatCode>
                <c:ptCount val="18"/>
                <c:pt idx="1">
                  <c:v>3</c:v>
                </c:pt>
                <c:pt idx="2">
                  <c:v>0</c:v>
                </c:pt>
                <c:pt idx="3">
                  <c:v>18</c:v>
                </c:pt>
                <c:pt idx="4">
                  <c:v>16</c:v>
                </c:pt>
                <c:pt idx="5">
                  <c:v>7</c:v>
                </c:pt>
                <c:pt idx="6">
                  <c:v>9</c:v>
                </c:pt>
                <c:pt idx="7">
                  <c:v>30</c:v>
                </c:pt>
                <c:pt idx="8">
                  <c:v>33</c:v>
                </c:pt>
                <c:pt idx="9">
                  <c:v>59</c:v>
                </c:pt>
                <c:pt idx="10">
                  <c:v>26</c:v>
                </c:pt>
                <c:pt idx="11">
                  <c:v>34</c:v>
                </c:pt>
                <c:pt idx="12">
                  <c:v>15</c:v>
                </c:pt>
                <c:pt idx="13">
                  <c:v>14</c:v>
                </c:pt>
                <c:pt idx="14">
                  <c:v>7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786-49F0-9E91-709FF0FB2B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81487071"/>
        <c:axId val="1181477471"/>
      </c:scatterChart>
      <c:valAx>
        <c:axId val="11814870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81477471"/>
        <c:crosses val="autoZero"/>
        <c:crossBetween val="midCat"/>
      </c:valAx>
      <c:valAx>
        <c:axId val="11814774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8148707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2800" dirty="0" err="1"/>
              <a:t>number</a:t>
            </a:r>
            <a:r>
              <a:rPr lang="de-DE" sz="2800" dirty="0"/>
              <a:t> = 194</a:t>
            </a:r>
          </a:p>
        </c:rich>
      </c:tx>
      <c:layout>
        <c:manualLayout>
          <c:xMode val="edge"/>
          <c:yMode val="edge"/>
          <c:x val="0.44625299554946934"/>
          <c:y val="2.04304974699736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Tabelle2!$B$486</c:f>
              <c:strCache>
                <c:ptCount val="1"/>
                <c:pt idx="0">
                  <c:v>number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Tabelle2!$A$487:$A$502</c:f>
              <c:numCache>
                <c:formatCode>General</c:formatCode>
                <c:ptCount val="16"/>
                <c:pt idx="1">
                  <c:v>400</c:v>
                </c:pt>
                <c:pt idx="2">
                  <c:v>500</c:v>
                </c:pt>
                <c:pt idx="3">
                  <c:v>600</c:v>
                </c:pt>
                <c:pt idx="4">
                  <c:v>700</c:v>
                </c:pt>
                <c:pt idx="5">
                  <c:v>800</c:v>
                </c:pt>
                <c:pt idx="6">
                  <c:v>900</c:v>
                </c:pt>
                <c:pt idx="7">
                  <c:v>1000</c:v>
                </c:pt>
                <c:pt idx="8">
                  <c:v>1100</c:v>
                </c:pt>
                <c:pt idx="9">
                  <c:v>1200</c:v>
                </c:pt>
                <c:pt idx="10">
                  <c:v>1300</c:v>
                </c:pt>
                <c:pt idx="11">
                  <c:v>1400</c:v>
                </c:pt>
                <c:pt idx="12">
                  <c:v>1500</c:v>
                </c:pt>
                <c:pt idx="13">
                  <c:v>1600</c:v>
                </c:pt>
                <c:pt idx="14">
                  <c:v>1700</c:v>
                </c:pt>
                <c:pt idx="15">
                  <c:v>1800</c:v>
                </c:pt>
              </c:numCache>
            </c:numRef>
          </c:xVal>
          <c:yVal>
            <c:numRef>
              <c:f>Tabelle2!$B$487:$B$502</c:f>
              <c:numCache>
                <c:formatCode>General</c:formatCode>
                <c:ptCount val="16"/>
                <c:pt idx="1">
                  <c:v>1</c:v>
                </c:pt>
                <c:pt idx="2">
                  <c:v>12</c:v>
                </c:pt>
                <c:pt idx="3">
                  <c:v>16</c:v>
                </c:pt>
                <c:pt idx="4">
                  <c:v>9</c:v>
                </c:pt>
                <c:pt idx="5">
                  <c:v>6</c:v>
                </c:pt>
                <c:pt idx="6">
                  <c:v>16</c:v>
                </c:pt>
                <c:pt idx="7">
                  <c:v>30</c:v>
                </c:pt>
                <c:pt idx="8">
                  <c:v>34</c:v>
                </c:pt>
                <c:pt idx="9">
                  <c:v>24</c:v>
                </c:pt>
                <c:pt idx="10">
                  <c:v>12</c:v>
                </c:pt>
                <c:pt idx="11">
                  <c:v>12</c:v>
                </c:pt>
                <c:pt idx="12">
                  <c:v>11</c:v>
                </c:pt>
                <c:pt idx="13">
                  <c:v>4</c:v>
                </c:pt>
                <c:pt idx="14">
                  <c:v>4</c:v>
                </c:pt>
                <c:pt idx="15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9D8-47E0-99F7-EB9A872709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905760"/>
        <c:axId val="1448607952"/>
      </c:scatterChart>
      <c:valAx>
        <c:axId val="33905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48607952"/>
        <c:crosses val="autoZero"/>
        <c:crossBetween val="midCat"/>
      </c:valAx>
      <c:valAx>
        <c:axId val="144860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39057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2800" dirty="0" err="1"/>
              <a:t>number</a:t>
            </a:r>
            <a:r>
              <a:rPr lang="de-DE" sz="2800" dirty="0"/>
              <a:t> =  275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Tabelle6!$J$566</c:f>
              <c:strCache>
                <c:ptCount val="1"/>
                <c:pt idx="0">
                  <c:v>number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Tabelle6!$I$567:$I$583</c:f>
              <c:numCache>
                <c:formatCode>General</c:formatCode>
                <c:ptCount val="17"/>
                <c:pt idx="1">
                  <c:v>400</c:v>
                </c:pt>
                <c:pt idx="2">
                  <c:v>500</c:v>
                </c:pt>
                <c:pt idx="3">
                  <c:v>600</c:v>
                </c:pt>
                <c:pt idx="4">
                  <c:v>700</c:v>
                </c:pt>
                <c:pt idx="5">
                  <c:v>800</c:v>
                </c:pt>
                <c:pt idx="6">
                  <c:v>900</c:v>
                </c:pt>
                <c:pt idx="7">
                  <c:v>1000</c:v>
                </c:pt>
                <c:pt idx="8">
                  <c:v>1100</c:v>
                </c:pt>
                <c:pt idx="9">
                  <c:v>1200</c:v>
                </c:pt>
                <c:pt idx="10">
                  <c:v>1300</c:v>
                </c:pt>
                <c:pt idx="11">
                  <c:v>1400</c:v>
                </c:pt>
                <c:pt idx="12">
                  <c:v>1500</c:v>
                </c:pt>
                <c:pt idx="13">
                  <c:v>1600</c:v>
                </c:pt>
                <c:pt idx="14">
                  <c:v>1700</c:v>
                </c:pt>
                <c:pt idx="15">
                  <c:v>1800</c:v>
                </c:pt>
                <c:pt idx="16">
                  <c:v>1900</c:v>
                </c:pt>
              </c:numCache>
            </c:numRef>
          </c:xVal>
          <c:yVal>
            <c:numRef>
              <c:f>Tabelle6!$J$567:$J$583</c:f>
              <c:numCache>
                <c:formatCode>General</c:formatCode>
                <c:ptCount val="17"/>
                <c:pt idx="1">
                  <c:v>3</c:v>
                </c:pt>
                <c:pt idx="2">
                  <c:v>13</c:v>
                </c:pt>
                <c:pt idx="3">
                  <c:v>20</c:v>
                </c:pt>
                <c:pt idx="4">
                  <c:v>13</c:v>
                </c:pt>
                <c:pt idx="5">
                  <c:v>5</c:v>
                </c:pt>
                <c:pt idx="6">
                  <c:v>25</c:v>
                </c:pt>
                <c:pt idx="7">
                  <c:v>32</c:v>
                </c:pt>
                <c:pt idx="8">
                  <c:v>66</c:v>
                </c:pt>
                <c:pt idx="9">
                  <c:v>25</c:v>
                </c:pt>
                <c:pt idx="10">
                  <c:v>27</c:v>
                </c:pt>
                <c:pt idx="11">
                  <c:v>15</c:v>
                </c:pt>
                <c:pt idx="12">
                  <c:v>16</c:v>
                </c:pt>
                <c:pt idx="13">
                  <c:v>6</c:v>
                </c:pt>
                <c:pt idx="14">
                  <c:v>4</c:v>
                </c:pt>
                <c:pt idx="15">
                  <c:v>2</c:v>
                </c:pt>
                <c:pt idx="16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9DA-4AE4-9814-CD7972FC9A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972112"/>
        <c:axId val="1448578192"/>
      </c:scatterChart>
      <c:valAx>
        <c:axId val="33972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448578192"/>
        <c:crosses val="autoZero"/>
        <c:crossBetween val="midCat"/>
      </c:valAx>
      <c:valAx>
        <c:axId val="144857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39721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2000" dirty="0" err="1"/>
              <a:t>number</a:t>
            </a:r>
            <a:r>
              <a:rPr lang="de-DE" sz="2000" baseline="0" dirty="0"/>
              <a:t> = 491</a:t>
            </a:r>
            <a:endParaRPr lang="de-DE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Tabelle7!$B$1001</c:f>
              <c:strCache>
                <c:ptCount val="1"/>
                <c:pt idx="0">
                  <c:v>Anzahl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Tabelle7!$A$1002:$A$1026</c:f>
              <c:numCache>
                <c:formatCode>General</c:formatCode>
                <c:ptCount val="25"/>
                <c:pt idx="1">
                  <c:v>300</c:v>
                </c:pt>
                <c:pt idx="2">
                  <c:v>400</c:v>
                </c:pt>
                <c:pt idx="3">
                  <c:v>500</c:v>
                </c:pt>
                <c:pt idx="4">
                  <c:v>600</c:v>
                </c:pt>
                <c:pt idx="5">
                  <c:v>700</c:v>
                </c:pt>
                <c:pt idx="6">
                  <c:v>800</c:v>
                </c:pt>
                <c:pt idx="7">
                  <c:v>900</c:v>
                </c:pt>
                <c:pt idx="8">
                  <c:v>1000</c:v>
                </c:pt>
                <c:pt idx="9">
                  <c:v>1100</c:v>
                </c:pt>
                <c:pt idx="10">
                  <c:v>1200</c:v>
                </c:pt>
                <c:pt idx="11">
                  <c:v>1300</c:v>
                </c:pt>
                <c:pt idx="12">
                  <c:v>1400</c:v>
                </c:pt>
                <c:pt idx="13">
                  <c:v>1500</c:v>
                </c:pt>
                <c:pt idx="14">
                  <c:v>1600</c:v>
                </c:pt>
                <c:pt idx="15">
                  <c:v>1700</c:v>
                </c:pt>
                <c:pt idx="16">
                  <c:v>1800</c:v>
                </c:pt>
                <c:pt idx="17">
                  <c:v>1900</c:v>
                </c:pt>
                <c:pt idx="18">
                  <c:v>2000</c:v>
                </c:pt>
                <c:pt idx="19">
                  <c:v>2100</c:v>
                </c:pt>
                <c:pt idx="20">
                  <c:v>2200</c:v>
                </c:pt>
                <c:pt idx="21">
                  <c:v>2300</c:v>
                </c:pt>
                <c:pt idx="22">
                  <c:v>2400</c:v>
                </c:pt>
                <c:pt idx="23">
                  <c:v>2500</c:v>
                </c:pt>
                <c:pt idx="24">
                  <c:v>2600</c:v>
                </c:pt>
              </c:numCache>
            </c:numRef>
          </c:xVal>
          <c:yVal>
            <c:numRef>
              <c:f>Tabelle7!$B$1002:$B$1026</c:f>
              <c:numCache>
                <c:formatCode>General</c:formatCode>
                <c:ptCount val="25"/>
                <c:pt idx="1">
                  <c:v>22</c:v>
                </c:pt>
                <c:pt idx="2">
                  <c:v>39</c:v>
                </c:pt>
                <c:pt idx="3">
                  <c:v>7</c:v>
                </c:pt>
                <c:pt idx="4">
                  <c:v>1</c:v>
                </c:pt>
                <c:pt idx="5">
                  <c:v>4</c:v>
                </c:pt>
                <c:pt idx="6">
                  <c:v>13</c:v>
                </c:pt>
                <c:pt idx="7">
                  <c:v>25</c:v>
                </c:pt>
                <c:pt idx="8">
                  <c:v>16</c:v>
                </c:pt>
                <c:pt idx="9">
                  <c:v>51</c:v>
                </c:pt>
                <c:pt idx="10">
                  <c:v>30</c:v>
                </c:pt>
                <c:pt idx="11">
                  <c:v>55</c:v>
                </c:pt>
                <c:pt idx="12">
                  <c:v>58</c:v>
                </c:pt>
                <c:pt idx="13">
                  <c:v>55</c:v>
                </c:pt>
                <c:pt idx="14">
                  <c:v>37</c:v>
                </c:pt>
                <c:pt idx="15">
                  <c:v>24</c:v>
                </c:pt>
                <c:pt idx="16">
                  <c:v>16</c:v>
                </c:pt>
                <c:pt idx="17">
                  <c:v>20</c:v>
                </c:pt>
                <c:pt idx="18">
                  <c:v>6</c:v>
                </c:pt>
                <c:pt idx="19">
                  <c:v>7</c:v>
                </c:pt>
                <c:pt idx="20">
                  <c:v>3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8B0-4126-A075-B30C354184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91267824"/>
        <c:axId val="1891270224"/>
      </c:scatterChart>
      <c:valAx>
        <c:axId val="1891267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1270224"/>
        <c:crosses val="autoZero"/>
        <c:crossBetween val="midCat"/>
      </c:valAx>
      <c:valAx>
        <c:axId val="189127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12678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3200" dirty="0" err="1"/>
              <a:t>number</a:t>
            </a:r>
            <a:r>
              <a:rPr lang="de-DE" sz="3200" dirty="0"/>
              <a:t> = 475</a:t>
            </a:r>
          </a:p>
        </c:rich>
      </c:tx>
      <c:layout>
        <c:manualLayout>
          <c:xMode val="edge"/>
          <c:yMode val="edge"/>
          <c:x val="0.25080579976046685"/>
          <c:y val="2.04304974699736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3.1623474250184747E-2"/>
          <c:y val="0.108252450165903"/>
          <c:w val="0.94669256997080975"/>
          <c:h val="0.82427359124940425"/>
        </c:manualLayout>
      </c:layout>
      <c:scatterChart>
        <c:scatterStyle val="lineMarker"/>
        <c:varyColors val="0"/>
        <c:ser>
          <c:idx val="0"/>
          <c:order val="0"/>
          <c:tx>
            <c:strRef>
              <c:f>Tabelle4!$B$995</c:f>
              <c:strCache>
                <c:ptCount val="1"/>
                <c:pt idx="0">
                  <c:v>number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Tabelle4!$A$996:$A$1016</c:f>
              <c:numCache>
                <c:formatCode>General</c:formatCode>
                <c:ptCount val="21"/>
                <c:pt idx="1">
                  <c:v>300</c:v>
                </c:pt>
                <c:pt idx="2">
                  <c:v>400</c:v>
                </c:pt>
                <c:pt idx="3">
                  <c:v>500</c:v>
                </c:pt>
                <c:pt idx="4">
                  <c:v>600</c:v>
                </c:pt>
                <c:pt idx="5">
                  <c:v>700</c:v>
                </c:pt>
                <c:pt idx="6">
                  <c:v>800</c:v>
                </c:pt>
                <c:pt idx="7">
                  <c:v>900</c:v>
                </c:pt>
                <c:pt idx="8">
                  <c:v>1000</c:v>
                </c:pt>
                <c:pt idx="9">
                  <c:v>1100</c:v>
                </c:pt>
                <c:pt idx="10">
                  <c:v>1200</c:v>
                </c:pt>
                <c:pt idx="11">
                  <c:v>1300</c:v>
                </c:pt>
                <c:pt idx="12">
                  <c:v>1400</c:v>
                </c:pt>
                <c:pt idx="13">
                  <c:v>1500</c:v>
                </c:pt>
                <c:pt idx="14">
                  <c:v>1600</c:v>
                </c:pt>
                <c:pt idx="15">
                  <c:v>1700</c:v>
                </c:pt>
                <c:pt idx="16">
                  <c:v>1800</c:v>
                </c:pt>
                <c:pt idx="17">
                  <c:v>1900</c:v>
                </c:pt>
                <c:pt idx="18">
                  <c:v>2000</c:v>
                </c:pt>
                <c:pt idx="19">
                  <c:v>2100</c:v>
                </c:pt>
                <c:pt idx="20">
                  <c:v>2200</c:v>
                </c:pt>
              </c:numCache>
            </c:numRef>
          </c:xVal>
          <c:yVal>
            <c:numRef>
              <c:f>Tabelle4!$B$996:$B$1016</c:f>
              <c:numCache>
                <c:formatCode>General</c:formatCode>
                <c:ptCount val="21"/>
                <c:pt idx="1">
                  <c:v>30</c:v>
                </c:pt>
                <c:pt idx="2">
                  <c:v>30</c:v>
                </c:pt>
                <c:pt idx="3">
                  <c:v>3</c:v>
                </c:pt>
                <c:pt idx="4">
                  <c:v>4</c:v>
                </c:pt>
                <c:pt idx="5">
                  <c:v>12</c:v>
                </c:pt>
                <c:pt idx="6">
                  <c:v>12</c:v>
                </c:pt>
                <c:pt idx="7">
                  <c:v>34</c:v>
                </c:pt>
                <c:pt idx="8">
                  <c:v>12</c:v>
                </c:pt>
                <c:pt idx="9">
                  <c:v>58</c:v>
                </c:pt>
                <c:pt idx="10">
                  <c:v>32</c:v>
                </c:pt>
                <c:pt idx="11">
                  <c:v>47</c:v>
                </c:pt>
                <c:pt idx="12">
                  <c:v>64</c:v>
                </c:pt>
                <c:pt idx="13">
                  <c:v>39</c:v>
                </c:pt>
                <c:pt idx="14">
                  <c:v>26</c:v>
                </c:pt>
                <c:pt idx="15">
                  <c:v>34</c:v>
                </c:pt>
                <c:pt idx="16">
                  <c:v>8</c:v>
                </c:pt>
                <c:pt idx="17">
                  <c:v>12</c:v>
                </c:pt>
                <c:pt idx="18">
                  <c:v>5</c:v>
                </c:pt>
                <c:pt idx="19">
                  <c:v>7</c:v>
                </c:pt>
                <c:pt idx="20">
                  <c:v>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873-40D2-BCCC-5D853167C5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55054064"/>
        <c:axId val="1281005680"/>
      </c:scatterChart>
      <c:valAx>
        <c:axId val="1355054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81005680"/>
        <c:crosses val="autoZero"/>
        <c:crossBetween val="midCat"/>
      </c:valAx>
      <c:valAx>
        <c:axId val="128100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3550540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DE" sz="3200" dirty="0" err="1"/>
              <a:t>number</a:t>
            </a:r>
            <a:r>
              <a:rPr lang="de-DE" sz="3200" baseline="0" dirty="0"/>
              <a:t> = 491</a:t>
            </a:r>
            <a:endParaRPr lang="de-DE" sz="3200" dirty="0"/>
          </a:p>
        </c:rich>
      </c:tx>
      <c:layout>
        <c:manualLayout>
          <c:xMode val="edge"/>
          <c:yMode val="edge"/>
          <c:x val="0.4016538449935137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Tabelle7!$B$1001</c:f>
              <c:strCache>
                <c:ptCount val="1"/>
                <c:pt idx="0">
                  <c:v>Anzahl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Tabelle7!$A$1002:$A$1026</c:f>
              <c:numCache>
                <c:formatCode>General</c:formatCode>
                <c:ptCount val="25"/>
                <c:pt idx="1">
                  <c:v>300</c:v>
                </c:pt>
                <c:pt idx="2">
                  <c:v>400</c:v>
                </c:pt>
                <c:pt idx="3">
                  <c:v>500</c:v>
                </c:pt>
                <c:pt idx="4">
                  <c:v>600</c:v>
                </c:pt>
                <c:pt idx="5">
                  <c:v>700</c:v>
                </c:pt>
                <c:pt idx="6">
                  <c:v>800</c:v>
                </c:pt>
                <c:pt idx="7">
                  <c:v>900</c:v>
                </c:pt>
                <c:pt idx="8">
                  <c:v>1000</c:v>
                </c:pt>
                <c:pt idx="9">
                  <c:v>1100</c:v>
                </c:pt>
                <c:pt idx="10">
                  <c:v>1200</c:v>
                </c:pt>
                <c:pt idx="11">
                  <c:v>1300</c:v>
                </c:pt>
                <c:pt idx="12">
                  <c:v>1400</c:v>
                </c:pt>
                <c:pt idx="13">
                  <c:v>1500</c:v>
                </c:pt>
                <c:pt idx="14">
                  <c:v>1600</c:v>
                </c:pt>
                <c:pt idx="15">
                  <c:v>1700</c:v>
                </c:pt>
                <c:pt idx="16">
                  <c:v>1800</c:v>
                </c:pt>
                <c:pt idx="17">
                  <c:v>1900</c:v>
                </c:pt>
                <c:pt idx="18">
                  <c:v>2000</c:v>
                </c:pt>
                <c:pt idx="19">
                  <c:v>2100</c:v>
                </c:pt>
                <c:pt idx="20">
                  <c:v>2200</c:v>
                </c:pt>
                <c:pt idx="21">
                  <c:v>2300</c:v>
                </c:pt>
                <c:pt idx="22">
                  <c:v>2400</c:v>
                </c:pt>
                <c:pt idx="23">
                  <c:v>2500</c:v>
                </c:pt>
                <c:pt idx="24">
                  <c:v>2600</c:v>
                </c:pt>
              </c:numCache>
            </c:numRef>
          </c:xVal>
          <c:yVal>
            <c:numRef>
              <c:f>Tabelle7!$B$1002:$B$1026</c:f>
              <c:numCache>
                <c:formatCode>General</c:formatCode>
                <c:ptCount val="25"/>
                <c:pt idx="1">
                  <c:v>22</c:v>
                </c:pt>
                <c:pt idx="2">
                  <c:v>39</c:v>
                </c:pt>
                <c:pt idx="3">
                  <c:v>7</c:v>
                </c:pt>
                <c:pt idx="4">
                  <c:v>1</c:v>
                </c:pt>
                <c:pt idx="5">
                  <c:v>4</c:v>
                </c:pt>
                <c:pt idx="6">
                  <c:v>13</c:v>
                </c:pt>
                <c:pt idx="7">
                  <c:v>25</c:v>
                </c:pt>
                <c:pt idx="8">
                  <c:v>16</c:v>
                </c:pt>
                <c:pt idx="9">
                  <c:v>51</c:v>
                </c:pt>
                <c:pt idx="10">
                  <c:v>30</c:v>
                </c:pt>
                <c:pt idx="11">
                  <c:v>55</c:v>
                </c:pt>
                <c:pt idx="12">
                  <c:v>58</c:v>
                </c:pt>
                <c:pt idx="13">
                  <c:v>55</c:v>
                </c:pt>
                <c:pt idx="14">
                  <c:v>37</c:v>
                </c:pt>
                <c:pt idx="15">
                  <c:v>24</c:v>
                </c:pt>
                <c:pt idx="16">
                  <c:v>16</c:v>
                </c:pt>
                <c:pt idx="17">
                  <c:v>20</c:v>
                </c:pt>
                <c:pt idx="18">
                  <c:v>6</c:v>
                </c:pt>
                <c:pt idx="19">
                  <c:v>7</c:v>
                </c:pt>
                <c:pt idx="20">
                  <c:v>3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7A7-4B22-B919-F674BFAB3E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91267824"/>
        <c:axId val="1891270224"/>
      </c:scatterChart>
      <c:valAx>
        <c:axId val="1891267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1270224"/>
        <c:crosses val="autoZero"/>
        <c:crossBetween val="midCat"/>
      </c:valAx>
      <c:valAx>
        <c:axId val="189127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12678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A1B122-FE00-A4A0-EC46-7AFD4765E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63C1A7-2E5D-4368-9D20-BAD3A335B6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5AB157-46C0-40D8-C35E-1582428DC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C59DB-71DE-4F81-94DA-DB2937B8A11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59C8AC1-24A5-9344-6DE4-3BC92C63C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9DA092-41C8-8659-69D4-516CF982E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E8A91-9DD5-477D-9B52-129B8FFBC4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3292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E9A934-9B11-EF9E-28CE-C1D7B9C5B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5DD255-C82D-A3BC-51F4-2AA265198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4FEB8FA-A71F-CEC3-1021-37D4E3BA3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C59DB-71DE-4F81-94DA-DB2937B8A11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5DE2F33-0921-A297-1582-F84019E21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18C6786-C5C6-C9EF-69C6-94CF2AFE5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E8A91-9DD5-477D-9B52-129B8FFBC4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6917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6C1101-7C4E-1CB4-C49A-985A7F8E8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F054A98-30D6-0CD1-094D-54B344B35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B40C3C-0744-7AF3-49CA-812E6696B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C59DB-71DE-4F81-94DA-DB2937B8A11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614C94-2C42-006C-2345-CD7E29CAB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759501E-9DC1-DE12-8F13-7D147BB09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E8A91-9DD5-477D-9B52-129B8FFBC4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117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477E5-209F-4087-4DC7-7E7F92E24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1F82D6E-B2C7-8F0E-A853-BD1478499D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0DB5738-7126-8342-0554-B2A8FE618B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C4EEEAB-7658-D314-83BD-29532A456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C59DB-71DE-4F81-94DA-DB2937B8A11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402EE2E-5608-0C7E-FEB3-DDB025ED4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FDDC178-F1B1-531C-5554-5325900A2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E8A91-9DD5-477D-9B52-129B8FFBC4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7980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9240E6-6E68-3F47-5937-3A2A11C8E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DA99E8C-56FC-1E10-5E79-698D32AAE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8B151C1-85EF-9497-C3B2-7CEFFCB7B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5A3CC2-8DD7-8744-CA93-C6B1B51214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115DF56-B548-697F-20F8-F31153645E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89BA9BF-273B-478F-1FF7-9C87F10FC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C59DB-71DE-4F81-94DA-DB2937B8A11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11E9F39-049D-F0E2-02CC-268720A86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394B32D-6A9B-0E90-A2B6-F17A5F02A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E8A91-9DD5-477D-9B52-129B8FFBC4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141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87167A-8E2B-36F3-81C7-5F5D1A1B1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40CB077-128E-F8FE-D084-BB2AC5C23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C59DB-71DE-4F81-94DA-DB2937B8A11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1C72B10-72BB-4EDE-AA9D-C62551A2E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2136B93-B912-974B-9ED3-985FCCED8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E8A91-9DD5-477D-9B52-129B8FFBC4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6960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D864E0C-1164-FDAE-F09E-4EA13986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C59DB-71DE-4F81-94DA-DB2937B8A11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8C19E41-73A9-8A96-4C6C-B02FE1C53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B61AA70-B6F1-1B0F-0585-7AF4BFD5E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E8A91-9DD5-477D-9B52-129B8FFBC4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0270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4C3081-BD29-2F48-ED10-3F9C904D7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2B4DB2E-BA12-94B8-471D-B381FB2EC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A4C1549-1A7E-24D9-08AE-99DFE207C0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F215207-DD5C-94BF-9C2A-7BB4D0314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C59DB-71DE-4F81-94DA-DB2937B8A11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640DAE2-54AE-D075-FA3D-BDAF602E1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1B32047-DD07-AD40-F1AE-FAEC73F62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E8A91-9DD5-477D-9B52-129B8FFBC4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577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D0AB7C-1267-EF90-1922-469545FFC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A16EF49-4375-19F5-2406-0136529E34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66938B2-8CD9-0F0E-FFC6-81090F5364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7CB0617-D1D8-9CF8-57CB-EC3913C19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C59DB-71DE-4F81-94DA-DB2937B8A11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EB767C7-62E0-2A0A-5C36-B84E39E6F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6304693-0D51-B59C-62F1-F266BFAD5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E8A91-9DD5-477D-9B52-129B8FFBC4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632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CA9606-D0E7-6739-81DD-728B96433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C991BB7-CFDB-180A-8E1D-4A64B17A3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844684-642D-CDDA-116B-CE572C947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C59DB-71DE-4F81-94DA-DB2937B8A11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11B3610-5C21-8178-11A2-821D14C81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B3496D5-B17C-9AAF-EFC9-B36A7EE59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E8A91-9DD5-477D-9B52-129B8FFBC4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7623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A9C1535-F3FC-2E3D-ED03-A94702E0A3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5868F29-718C-4D4C-2955-D792ED0A6B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124070-8B8C-3FBE-33A1-DB42C633A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C59DB-71DE-4F81-94DA-DB2937B8A11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126BD47-93C0-F2BB-5AF8-613A0B3A1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E13014-1910-00F9-6E61-51790BF31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FE8A91-9DD5-477D-9B52-129B8FFBC4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0023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F721446-BA7F-9840-51E1-F0B6F077F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4A87A8-FB52-E33B-9FDB-8ABC5DE3B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CE33924-E8FC-5AAA-68F6-FF756CC9C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5C59DB-71DE-4F81-94DA-DB2937B8A11A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3CD2D4C-EB17-1626-DCF4-FE2A626F5D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29765E-54AB-9353-5676-49EB641BCF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FE8A91-9DD5-477D-9B52-129B8FFBC4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7584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p-fraktionen.de/zooplankton-dezember-2025-knielinger-see/" TargetMode="External"/><Relationship Id="rId2" Type="http://schemas.openxmlformats.org/officeDocument/2006/relationships/hyperlink" Target="https://p-fraktionen.de/zooplankton-september-2025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-fraktionen.de/?s=knielinger+see+januar++2026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4E9B86-26E3-3B46-D9BB-CD9B4E0493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6154"/>
            <a:ext cx="9144000" cy="3493477"/>
          </a:xfrm>
        </p:spPr>
        <p:txBody>
          <a:bodyPr>
            <a:normAutofit/>
          </a:bodyPr>
          <a:lstStyle/>
          <a:p>
            <a:r>
              <a:rPr lang="en-US" sz="5400" dirty="0"/>
              <a:t>Processing of zooplankton samples in the laboratory for results at significant level.</a:t>
            </a:r>
            <a:br>
              <a:rPr lang="en-US" sz="3200" dirty="0"/>
            </a:br>
            <a:endParaRPr lang="de-DE" sz="22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B768F3D-7619-6FF4-7FF8-7844C411D0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7107" y="4583723"/>
            <a:ext cx="9144000" cy="1453661"/>
          </a:xfrm>
        </p:spPr>
        <p:txBody>
          <a:bodyPr>
            <a:normAutofit/>
          </a:bodyPr>
          <a:lstStyle/>
          <a:p>
            <a:r>
              <a:rPr lang="de-DE" sz="3200" dirty="0"/>
              <a:t>Albert Keim</a:t>
            </a:r>
          </a:p>
        </p:txBody>
      </p:sp>
    </p:spTree>
    <p:extLst>
      <p:ext uri="{BB962C8B-B14F-4D97-AF65-F5344CB8AC3E}">
        <p14:creationId xmlns:p14="http://schemas.microsoft.com/office/powerpoint/2010/main" val="166976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BF80B3-1FAD-7FFA-B35C-6F1895934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 Zooplankton </a:t>
            </a:r>
            <a:r>
              <a:rPr lang="de-DE" dirty="0" err="1"/>
              <a:t>samples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at </a:t>
            </a:r>
            <a:r>
              <a:rPr lang="de-DE" dirty="0" err="1"/>
              <a:t>significant</a:t>
            </a:r>
            <a:r>
              <a:rPr lang="de-DE" dirty="0"/>
              <a:t> </a:t>
            </a:r>
            <a:r>
              <a:rPr lang="de-DE" dirty="0" err="1"/>
              <a:t>levels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99BC724-2D4B-3760-783D-997501256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4000" dirty="0"/>
              <a:t>I </a:t>
            </a:r>
            <a:r>
              <a:rPr lang="de-DE" sz="4000" dirty="0" err="1"/>
              <a:t>need</a:t>
            </a:r>
            <a:r>
              <a:rPr lang="de-DE" sz="4000" dirty="0"/>
              <a:t> </a:t>
            </a:r>
            <a:r>
              <a:rPr lang="de-DE" sz="4000" dirty="0" err="1"/>
              <a:t>samples</a:t>
            </a:r>
            <a:r>
              <a:rPr lang="de-DE" sz="4000" dirty="0"/>
              <a:t> </a:t>
            </a:r>
            <a:r>
              <a:rPr lang="de-DE" sz="4000" dirty="0" err="1"/>
              <a:t>without</a:t>
            </a:r>
            <a:r>
              <a:rPr lang="de-DE" sz="4000" dirty="0"/>
              <a:t> </a:t>
            </a:r>
            <a:r>
              <a:rPr lang="de-DE" sz="4000" dirty="0" err="1"/>
              <a:t>artifacts</a:t>
            </a:r>
            <a:r>
              <a:rPr lang="de-DE" sz="4000" dirty="0"/>
              <a:t>.</a:t>
            </a:r>
          </a:p>
          <a:p>
            <a:r>
              <a:rPr lang="de-DE" sz="4000" dirty="0" err="1"/>
              <a:t>Clogging</a:t>
            </a:r>
            <a:r>
              <a:rPr lang="de-DE" sz="4000" dirty="0"/>
              <a:t> was </a:t>
            </a:r>
            <a:r>
              <a:rPr lang="de-DE" sz="4000" dirty="0" err="1"/>
              <a:t>avoided</a:t>
            </a:r>
            <a:r>
              <a:rPr lang="de-DE" sz="4000" dirty="0"/>
              <a:t> by </a:t>
            </a:r>
            <a:r>
              <a:rPr lang="de-DE" sz="4000" dirty="0" err="1"/>
              <a:t>using</a:t>
            </a:r>
            <a:r>
              <a:rPr lang="de-DE" sz="4000" dirty="0"/>
              <a:t> a </a:t>
            </a:r>
            <a:r>
              <a:rPr lang="de-DE" sz="4000" dirty="0">
                <a:solidFill>
                  <a:srgbClr val="FF0000"/>
                </a:solidFill>
              </a:rPr>
              <a:t>pump.</a:t>
            </a:r>
          </a:p>
          <a:p>
            <a:r>
              <a:rPr lang="de-DE" sz="4000" dirty="0"/>
              <a:t> </a:t>
            </a:r>
            <a:r>
              <a:rPr lang="de-DE" sz="4000" dirty="0" err="1"/>
              <a:t>Taking</a:t>
            </a:r>
            <a:r>
              <a:rPr lang="de-DE" sz="4000" dirty="0"/>
              <a:t> a </a:t>
            </a:r>
            <a:r>
              <a:rPr lang="de-DE" sz="4000" dirty="0" err="1"/>
              <a:t>representative</a:t>
            </a:r>
            <a:r>
              <a:rPr lang="de-DE" sz="4000" dirty="0"/>
              <a:t> subsample </a:t>
            </a:r>
            <a:r>
              <a:rPr lang="de-DE" sz="4000" dirty="0" err="1"/>
              <a:t>remains</a:t>
            </a:r>
            <a:r>
              <a:rPr lang="de-DE" sz="4000" dirty="0"/>
              <a:t> a </a:t>
            </a:r>
            <a:r>
              <a:rPr lang="de-DE" sz="4000" dirty="0" err="1"/>
              <a:t>problem</a:t>
            </a:r>
            <a:r>
              <a:rPr lang="de-DE" sz="4000" dirty="0"/>
              <a:t>.</a:t>
            </a:r>
          </a:p>
          <a:p>
            <a:r>
              <a:rPr lang="de-DE" sz="3600" dirty="0"/>
              <a:t>Normal </a:t>
            </a:r>
            <a:r>
              <a:rPr lang="de-DE" sz="3600" dirty="0" err="1"/>
              <a:t>distribution</a:t>
            </a:r>
            <a:r>
              <a:rPr lang="de-DE" sz="3600" dirty="0"/>
              <a:t> in the subsample?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0705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6A8D22-F454-6860-CEFD-D83CF4A4C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132385" cy="1325563"/>
          </a:xfrm>
        </p:spPr>
        <p:txBody>
          <a:bodyPr/>
          <a:lstStyle/>
          <a:p>
            <a:r>
              <a:rPr lang="de-DE" dirty="0"/>
              <a:t>Hensen (1891):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059E11A-8E2D-DFE4-B7E9-EB3ECFE74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95092" cy="4351338"/>
          </a:xfrm>
        </p:spPr>
        <p:txBody>
          <a:bodyPr/>
          <a:lstStyle/>
          <a:p>
            <a:r>
              <a:rPr lang="de-DE" sz="2000" dirty="0">
                <a:solidFill>
                  <a:srgbClr val="FF0000"/>
                </a:solidFill>
              </a:rPr>
              <a:t>Sorry for </a:t>
            </a:r>
            <a:r>
              <a:rPr lang="de-DE" sz="2000" dirty="0" err="1">
                <a:solidFill>
                  <a:srgbClr val="FF0000"/>
                </a:solidFill>
              </a:rPr>
              <a:t>bad</a:t>
            </a:r>
            <a:r>
              <a:rPr lang="de-DE" sz="2000" dirty="0">
                <a:solidFill>
                  <a:srgbClr val="FF0000"/>
                </a:solidFill>
              </a:rPr>
              <a:t> </a:t>
            </a:r>
            <a:r>
              <a:rPr lang="de-DE" sz="2000" dirty="0" err="1">
                <a:solidFill>
                  <a:srgbClr val="FF0000"/>
                </a:solidFill>
              </a:rPr>
              <a:t>quality</a:t>
            </a:r>
            <a:r>
              <a:rPr lang="de-DE" sz="2000" dirty="0">
                <a:solidFill>
                  <a:srgbClr val="FF0000"/>
                </a:solidFill>
              </a:rPr>
              <a:t> -</a:t>
            </a:r>
          </a:p>
          <a:p>
            <a:r>
              <a:rPr lang="de-DE" dirty="0"/>
              <a:t>Hensen </a:t>
            </a:r>
            <a:r>
              <a:rPr lang="de-DE" dirty="0" err="1"/>
              <a:t>asked</a:t>
            </a:r>
            <a:r>
              <a:rPr lang="de-DE" dirty="0"/>
              <a:t>  for the</a:t>
            </a:r>
          </a:p>
          <a:p>
            <a:r>
              <a:rPr lang="de-DE" dirty="0" err="1"/>
              <a:t>Probability</a:t>
            </a:r>
            <a:r>
              <a:rPr lang="de-DE" dirty="0"/>
              <a:t> for </a:t>
            </a:r>
            <a:r>
              <a:rPr lang="de-DE" dirty="0" err="1"/>
              <a:t>findings</a:t>
            </a:r>
            <a:endParaRPr lang="de-DE" dirty="0"/>
          </a:p>
          <a:p>
            <a:r>
              <a:rPr lang="de-DE" dirty="0" err="1"/>
              <a:t>being</a:t>
            </a:r>
            <a:r>
              <a:rPr lang="de-DE" dirty="0"/>
              <a:t> </a:t>
            </a:r>
            <a:r>
              <a:rPr lang="de-DE" dirty="0" err="1"/>
              <a:t>correct</a:t>
            </a:r>
            <a:endParaRPr lang="de-DE" dirty="0"/>
          </a:p>
          <a:p>
            <a:r>
              <a:rPr lang="de-DE" dirty="0"/>
              <a:t>Gap of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years</a:t>
            </a:r>
            <a:endParaRPr lang="de-DE" dirty="0"/>
          </a:p>
          <a:p>
            <a:r>
              <a:rPr lang="de-DE" dirty="0"/>
              <a:t>Galbraith (1965) </a:t>
            </a:r>
            <a:r>
              <a:rPr lang="de-DE" dirty="0" err="1"/>
              <a:t>used</a:t>
            </a:r>
            <a:r>
              <a:rPr lang="de-DE" dirty="0"/>
              <a:t> the </a:t>
            </a:r>
            <a:r>
              <a:rPr lang="de-DE" dirty="0" err="1"/>
              <a:t>Length</a:t>
            </a:r>
            <a:r>
              <a:rPr lang="de-DE" dirty="0"/>
              <a:t> </a:t>
            </a:r>
            <a:r>
              <a:rPr lang="de-DE" dirty="0" err="1"/>
              <a:t>distribution</a:t>
            </a:r>
            <a:r>
              <a:rPr lang="de-DE" dirty="0"/>
              <a:t> in</a:t>
            </a:r>
          </a:p>
          <a:p>
            <a:r>
              <a:rPr lang="de-DE" dirty="0"/>
              <a:t>Zooplankton </a:t>
            </a:r>
            <a:r>
              <a:rPr lang="de-DE" dirty="0" err="1"/>
              <a:t>studies</a:t>
            </a:r>
            <a:endParaRPr lang="de-DE" dirty="0"/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242B091-D5EC-1F62-D31E-F6566A337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885" y="0"/>
            <a:ext cx="4334632" cy="594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673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D7B98F-378F-2951-5757-6A56D2EDD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 err="1"/>
              <a:t>Avoidance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artefacts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00F027-0B7E-D647-3589-B220020A0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sz="4000" dirty="0"/>
              <a:t>Twenty </a:t>
            </a:r>
            <a:r>
              <a:rPr lang="de-DE" sz="4000" dirty="0" err="1"/>
              <a:t>years</a:t>
            </a:r>
            <a:r>
              <a:rPr lang="de-DE" sz="4000" dirty="0"/>
              <a:t> </a:t>
            </a:r>
            <a:r>
              <a:rPr lang="de-DE" sz="4000" dirty="0" err="1"/>
              <a:t>ago</a:t>
            </a:r>
            <a:r>
              <a:rPr lang="de-DE" sz="4000" dirty="0"/>
              <a:t>, at </a:t>
            </a:r>
            <a:r>
              <a:rPr lang="de-DE" sz="4000" dirty="0" err="1"/>
              <a:t>samples</a:t>
            </a:r>
            <a:r>
              <a:rPr lang="de-DE" sz="4000" dirty="0"/>
              <a:t> </a:t>
            </a:r>
            <a:r>
              <a:rPr lang="de-DE" sz="4000" dirty="0" err="1"/>
              <a:t>from</a:t>
            </a:r>
            <a:r>
              <a:rPr lang="de-DE" sz="4000" dirty="0"/>
              <a:t> a </a:t>
            </a:r>
            <a:r>
              <a:rPr lang="de-DE" sz="4000" dirty="0" err="1"/>
              <a:t>mesotrophic</a:t>
            </a:r>
            <a:r>
              <a:rPr lang="de-DE" sz="4000" dirty="0"/>
              <a:t> </a:t>
            </a:r>
            <a:r>
              <a:rPr lang="de-DE" sz="4000" dirty="0" err="1"/>
              <a:t>lake</a:t>
            </a:r>
            <a:r>
              <a:rPr lang="de-DE" sz="4000" dirty="0"/>
              <a:t>, I </a:t>
            </a:r>
            <a:r>
              <a:rPr lang="de-DE" sz="4000" dirty="0" err="1"/>
              <a:t>counted</a:t>
            </a:r>
            <a:r>
              <a:rPr lang="de-DE" sz="4000" dirty="0"/>
              <a:t> the </a:t>
            </a:r>
            <a:r>
              <a:rPr lang="de-DE" sz="4000" dirty="0" err="1"/>
              <a:t>number</a:t>
            </a:r>
            <a:r>
              <a:rPr lang="de-DE" sz="4000" dirty="0"/>
              <a:t> of </a:t>
            </a:r>
          </a:p>
          <a:p>
            <a:pPr marL="0" indent="0">
              <a:buNone/>
            </a:pPr>
            <a:r>
              <a:rPr lang="de-DE" sz="4000" dirty="0"/>
              <a:t>1 ml subsample in a </a:t>
            </a:r>
            <a:r>
              <a:rPr lang="de-DE" sz="4000" dirty="0" err="1"/>
              <a:t>gutter</a:t>
            </a:r>
            <a:r>
              <a:rPr lang="de-DE" sz="4000" dirty="0"/>
              <a:t>, </a:t>
            </a:r>
            <a:r>
              <a:rPr lang="de-DE" sz="4000" dirty="0" err="1"/>
              <a:t>repeated</a:t>
            </a:r>
            <a:r>
              <a:rPr lang="de-DE" sz="4000" dirty="0"/>
              <a:t> the </a:t>
            </a:r>
            <a:r>
              <a:rPr lang="de-DE" sz="4000" dirty="0" err="1"/>
              <a:t>counting</a:t>
            </a:r>
            <a:r>
              <a:rPr lang="de-DE" sz="4000" dirty="0"/>
              <a:t> and </a:t>
            </a:r>
            <a:r>
              <a:rPr lang="de-DE" sz="4000" dirty="0" err="1"/>
              <a:t>calculated</a:t>
            </a:r>
            <a:r>
              <a:rPr lang="de-DE" sz="4000" dirty="0"/>
              <a:t> for the </a:t>
            </a:r>
            <a:r>
              <a:rPr lang="de-DE" sz="4000" dirty="0" err="1"/>
              <a:t>whole</a:t>
            </a:r>
            <a:r>
              <a:rPr lang="de-DE" sz="4000" dirty="0"/>
              <a:t> sample.</a:t>
            </a:r>
          </a:p>
          <a:p>
            <a:pPr marL="0" indent="0">
              <a:buNone/>
            </a:pPr>
            <a:r>
              <a:rPr lang="de-DE" sz="4000" dirty="0" err="1"/>
              <a:t>Now</a:t>
            </a:r>
            <a:r>
              <a:rPr lang="de-DE" sz="4000" dirty="0"/>
              <a:t>, at </a:t>
            </a:r>
            <a:r>
              <a:rPr lang="de-DE" sz="4000" dirty="0" err="1"/>
              <a:t>samples</a:t>
            </a:r>
            <a:r>
              <a:rPr lang="de-DE" sz="4000" dirty="0"/>
              <a:t> </a:t>
            </a:r>
            <a:r>
              <a:rPr lang="de-DE" sz="4000" dirty="0" err="1"/>
              <a:t>from</a:t>
            </a:r>
            <a:r>
              <a:rPr lang="de-DE" sz="4000" dirty="0"/>
              <a:t> an </a:t>
            </a:r>
            <a:r>
              <a:rPr lang="de-DE" sz="4000" dirty="0" err="1"/>
              <a:t>eutrophic</a:t>
            </a:r>
            <a:r>
              <a:rPr lang="de-DE" sz="4000" dirty="0"/>
              <a:t> </a:t>
            </a:r>
            <a:r>
              <a:rPr lang="de-DE" sz="4000" dirty="0" err="1"/>
              <a:t>lake</a:t>
            </a:r>
            <a:r>
              <a:rPr lang="de-DE" sz="4000" dirty="0"/>
              <a:t>, </a:t>
            </a:r>
            <a:r>
              <a:rPr lang="de-DE" sz="4000" dirty="0" err="1"/>
              <a:t>that</a:t>
            </a:r>
            <a:r>
              <a:rPr lang="de-DE" sz="4000" dirty="0"/>
              <a:t> </a:t>
            </a:r>
            <a:r>
              <a:rPr lang="de-DE" sz="4000" dirty="0" err="1"/>
              <a:t>does</a:t>
            </a:r>
            <a:r>
              <a:rPr lang="de-DE" sz="4000" dirty="0"/>
              <a:t> not </a:t>
            </a:r>
            <a:r>
              <a:rPr lang="de-DE" sz="4000" dirty="0" err="1"/>
              <a:t>work</a:t>
            </a:r>
            <a:r>
              <a:rPr lang="de-DE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8850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FFADC6-96B9-D49A-24D1-75DBC25E5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499"/>
          </a:xfrm>
        </p:spPr>
        <p:txBody>
          <a:bodyPr>
            <a:normAutofit/>
          </a:bodyPr>
          <a:lstStyle/>
          <a:p>
            <a:r>
              <a:rPr lang="de-DE" sz="3600" dirty="0"/>
              <a:t>A </a:t>
            </a:r>
            <a:r>
              <a:rPr lang="de-DE" sz="3600" dirty="0" err="1"/>
              <a:t>look</a:t>
            </a:r>
            <a:r>
              <a:rPr lang="de-DE" sz="3600" dirty="0"/>
              <a:t> back at Lake </a:t>
            </a:r>
            <a:r>
              <a:rPr lang="de-DE" sz="3600" dirty="0" err="1"/>
              <a:t>Buchtzig</a:t>
            </a:r>
            <a:r>
              <a:rPr lang="de-DE" sz="3600" dirty="0"/>
              <a:t>: vertikal </a:t>
            </a:r>
            <a:r>
              <a:rPr lang="de-DE" sz="3600" dirty="0" err="1"/>
              <a:t>migration</a:t>
            </a:r>
            <a:r>
              <a:rPr lang="de-DE" sz="3600" dirty="0"/>
              <a:t>!</a:t>
            </a:r>
            <a:br>
              <a:rPr lang="de-DE" sz="3600" dirty="0"/>
            </a:br>
            <a:r>
              <a:rPr lang="de-DE" sz="3600" dirty="0"/>
              <a:t>After </a:t>
            </a:r>
            <a:r>
              <a:rPr lang="de-DE" sz="3600" dirty="0" err="1"/>
              <a:t>stocking</a:t>
            </a:r>
            <a:r>
              <a:rPr lang="de-DE" sz="3600" dirty="0"/>
              <a:t> </a:t>
            </a:r>
            <a:r>
              <a:rPr lang="de-DE" sz="3600" dirty="0" err="1"/>
              <a:t>with</a:t>
            </a:r>
            <a:r>
              <a:rPr lang="de-DE" sz="3600" dirty="0"/>
              <a:t> 150 kg </a:t>
            </a:r>
            <a:r>
              <a:rPr lang="de-DE" sz="3600" dirty="0" err="1"/>
              <a:t>roach</a:t>
            </a:r>
            <a:r>
              <a:rPr lang="de-DE" sz="3600" dirty="0"/>
              <a:t> for 8,5 ha </a:t>
            </a:r>
            <a:r>
              <a:rPr lang="de-DE" sz="3600" dirty="0" err="1"/>
              <a:t>lake</a:t>
            </a:r>
            <a:r>
              <a:rPr lang="de-DE" sz="3600" dirty="0"/>
              <a:t> area</a:t>
            </a:r>
          </a:p>
        </p:txBody>
      </p:sp>
      <p:graphicFrame>
        <p:nvGraphicFramePr>
          <p:cNvPr id="7" name="Inhaltsplatzhalter 6">
            <a:extLst>
              <a:ext uri="{FF2B5EF4-FFF2-40B4-BE49-F238E27FC236}">
                <a16:creationId xmlns:a16="http://schemas.microsoft.com/office/drawing/2014/main" id="{020CDEE8-8841-4F6A-0FC1-27B1D0BF57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4050712"/>
              </p:ext>
            </p:extLst>
          </p:nvPr>
        </p:nvGraphicFramePr>
        <p:xfrm>
          <a:off x="838200" y="1825625"/>
          <a:ext cx="501161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BEEF896B-5C95-E737-A182-391C04F72E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2013614"/>
              </p:ext>
            </p:extLst>
          </p:nvPr>
        </p:nvGraphicFramePr>
        <p:xfrm>
          <a:off x="5662246" y="1975337"/>
          <a:ext cx="4572000" cy="4201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65034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42EF00-E2B9-AB8C-B252-9A98F3B2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3200" dirty="0"/>
              <a:t>A </a:t>
            </a:r>
            <a:r>
              <a:rPr lang="de-DE" sz="3200" dirty="0" err="1"/>
              <a:t>look</a:t>
            </a:r>
            <a:r>
              <a:rPr lang="de-DE" sz="3200" dirty="0"/>
              <a:t> </a:t>
            </a:r>
            <a:r>
              <a:rPr lang="de-DE" sz="3600" dirty="0"/>
              <a:t>back</a:t>
            </a:r>
            <a:r>
              <a:rPr lang="de-DE" sz="3200" dirty="0"/>
              <a:t> at Lake </a:t>
            </a:r>
            <a:r>
              <a:rPr lang="de-DE" sz="3200" dirty="0" err="1"/>
              <a:t>Buchtzig</a:t>
            </a:r>
            <a:r>
              <a:rPr lang="de-DE" sz="3200" dirty="0"/>
              <a:t>: normal </a:t>
            </a:r>
            <a:r>
              <a:rPr lang="de-DE" sz="3200" dirty="0" err="1"/>
              <a:t>distribution</a:t>
            </a:r>
            <a:r>
              <a:rPr lang="de-DE" sz="3200" dirty="0"/>
              <a:t>?</a:t>
            </a:r>
            <a:br>
              <a:rPr lang="de-DE" sz="3200" dirty="0"/>
            </a:br>
            <a:r>
              <a:rPr lang="de-DE" sz="3200" dirty="0"/>
              <a:t>After </a:t>
            </a:r>
            <a:r>
              <a:rPr lang="de-DE" sz="3200" dirty="0" err="1"/>
              <a:t>three</a:t>
            </a:r>
            <a:r>
              <a:rPr lang="de-DE" sz="3200" dirty="0"/>
              <a:t> </a:t>
            </a:r>
            <a:r>
              <a:rPr lang="de-DE" sz="3200" dirty="0" err="1"/>
              <a:t>years</a:t>
            </a:r>
            <a:r>
              <a:rPr lang="de-DE" sz="3200" dirty="0"/>
              <a:t> </a:t>
            </a:r>
            <a:r>
              <a:rPr lang="de-DE" sz="3200" dirty="0" err="1"/>
              <a:t>without</a:t>
            </a:r>
            <a:r>
              <a:rPr lang="de-DE" sz="3200" dirty="0"/>
              <a:t> </a:t>
            </a:r>
            <a:r>
              <a:rPr lang="de-DE" sz="3200" dirty="0" err="1"/>
              <a:t>roach</a:t>
            </a:r>
            <a:r>
              <a:rPr lang="de-DE" sz="3200" dirty="0"/>
              <a:t> </a:t>
            </a:r>
            <a:r>
              <a:rPr lang="de-DE" sz="3200" dirty="0" err="1"/>
              <a:t>stocking</a:t>
            </a:r>
            <a:r>
              <a:rPr lang="de-DE" sz="3200" dirty="0"/>
              <a:t> 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DE196A5B-4148-5A43-C3AC-9BB26FCF2B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9255011"/>
              </p:ext>
            </p:extLst>
          </p:nvPr>
        </p:nvGraphicFramePr>
        <p:xfrm>
          <a:off x="838200" y="1690689"/>
          <a:ext cx="4999892" cy="3178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032C9150-5A41-EBEB-E200-56D03E60D0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3511204"/>
              </p:ext>
            </p:extLst>
          </p:nvPr>
        </p:nvGraphicFramePr>
        <p:xfrm>
          <a:off x="5744308" y="1690689"/>
          <a:ext cx="4572000" cy="3314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046E0259-5875-9276-7CAF-B2E147E8FD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494159"/>
              </p:ext>
            </p:extLst>
          </p:nvPr>
        </p:nvGraphicFramePr>
        <p:xfrm>
          <a:off x="6811107" y="4990919"/>
          <a:ext cx="3048000" cy="323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149923206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000" u="none" strike="noStrike" dirty="0" err="1">
                          <a:effectLst/>
                        </a:rPr>
                        <a:t>arithmetic</a:t>
                      </a:r>
                      <a:r>
                        <a:rPr lang="de-DE" sz="2000" u="none" strike="noStrike" dirty="0">
                          <a:effectLst/>
                        </a:rPr>
                        <a:t> </a:t>
                      </a:r>
                      <a:r>
                        <a:rPr lang="de-DE" sz="2000" u="none" strike="noStrike" dirty="0" err="1">
                          <a:effectLst/>
                        </a:rPr>
                        <a:t>mean</a:t>
                      </a:r>
                      <a:r>
                        <a:rPr lang="de-DE" sz="2000" u="none" strike="noStrike" dirty="0">
                          <a:effectLst/>
                        </a:rPr>
                        <a:t>: 837  µ</a:t>
                      </a:r>
                      <a:endParaRPr lang="de-DE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43449896"/>
                  </a:ext>
                </a:extLst>
              </a:tr>
            </a:tbl>
          </a:graphicData>
        </a:graphic>
      </p:graphicFrame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77FE0734-CD13-695E-5354-0E7982A58B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592015"/>
              </p:ext>
            </p:extLst>
          </p:nvPr>
        </p:nvGraphicFramePr>
        <p:xfrm>
          <a:off x="2148253" y="4998428"/>
          <a:ext cx="2558563" cy="323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58563">
                  <a:extLst>
                    <a:ext uri="{9D8B030D-6E8A-4147-A177-3AD203B41FA5}">
                      <a16:colId xmlns:a16="http://schemas.microsoft.com/office/drawing/2014/main" val="1781513349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800" u="none" strike="noStrike" dirty="0" err="1">
                          <a:effectLst/>
                        </a:rPr>
                        <a:t>arithmetic</a:t>
                      </a:r>
                      <a:r>
                        <a:rPr lang="de-DE" sz="1800" u="none" strike="noStrike" dirty="0">
                          <a:effectLst/>
                        </a:rPr>
                        <a:t> </a:t>
                      </a:r>
                      <a:r>
                        <a:rPr lang="de-DE" sz="1800" u="none" strike="noStrike" dirty="0" err="1">
                          <a:effectLst/>
                        </a:rPr>
                        <a:t>mean</a:t>
                      </a:r>
                      <a:r>
                        <a:rPr lang="de-DE" sz="1800" u="none" strike="noStrike" dirty="0">
                          <a:effectLst/>
                        </a:rPr>
                        <a:t>: 1036  µ</a:t>
                      </a:r>
                      <a:endParaRPr lang="de-DE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7574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8413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D9AD69-5E1A-2729-8FB8-9E5572DB5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49325"/>
          </a:xfrm>
        </p:spPr>
        <p:txBody>
          <a:bodyPr>
            <a:normAutofit/>
          </a:bodyPr>
          <a:lstStyle/>
          <a:p>
            <a:r>
              <a:rPr lang="de-DE" sz="3600" dirty="0"/>
              <a:t>And </a:t>
            </a:r>
            <a:r>
              <a:rPr lang="de-DE" sz="3600" dirty="0" err="1"/>
              <a:t>fish</a:t>
            </a:r>
            <a:r>
              <a:rPr lang="de-DE" sz="3600" dirty="0"/>
              <a:t> </a:t>
            </a:r>
            <a:r>
              <a:rPr lang="de-DE" sz="3600" dirty="0" err="1"/>
              <a:t>stocking</a:t>
            </a:r>
            <a:r>
              <a:rPr lang="de-DE" sz="3600" dirty="0"/>
              <a:t> was </a:t>
            </a:r>
            <a:r>
              <a:rPr lang="de-DE" sz="3600" dirty="0" err="1"/>
              <a:t>done</a:t>
            </a:r>
            <a:r>
              <a:rPr lang="de-DE" sz="3600" dirty="0"/>
              <a:t> </a:t>
            </a:r>
            <a:r>
              <a:rPr lang="de-DE" sz="3600" dirty="0" err="1"/>
              <a:t>again</a:t>
            </a:r>
            <a:r>
              <a:rPr lang="de-DE" sz="3600" dirty="0"/>
              <a:t>.</a:t>
            </a:r>
          </a:p>
        </p:txBody>
      </p:sp>
      <p:graphicFrame>
        <p:nvGraphicFramePr>
          <p:cNvPr id="5" name="Inhaltsplatzhalter 4">
            <a:extLst>
              <a:ext uri="{FF2B5EF4-FFF2-40B4-BE49-F238E27FC236}">
                <a16:creationId xmlns:a16="http://schemas.microsoft.com/office/drawing/2014/main" id="{15796772-5F9A-FC07-7D23-4E39A799DC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4051242"/>
              </p:ext>
            </p:extLst>
          </p:nvPr>
        </p:nvGraphicFramePr>
        <p:xfrm>
          <a:off x="838200" y="1314450"/>
          <a:ext cx="5152292" cy="3182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87475CA0-F97F-B4CF-7E58-2CDDE023F5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995845"/>
              </p:ext>
            </p:extLst>
          </p:nvPr>
        </p:nvGraphicFramePr>
        <p:xfrm>
          <a:off x="926122" y="4497363"/>
          <a:ext cx="4976447" cy="14713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0921">
                  <a:extLst>
                    <a:ext uri="{9D8B030D-6E8A-4147-A177-3AD203B41FA5}">
                      <a16:colId xmlns:a16="http://schemas.microsoft.com/office/drawing/2014/main" val="1600264455"/>
                    </a:ext>
                  </a:extLst>
                </a:gridCol>
                <a:gridCol w="710921">
                  <a:extLst>
                    <a:ext uri="{9D8B030D-6E8A-4147-A177-3AD203B41FA5}">
                      <a16:colId xmlns:a16="http://schemas.microsoft.com/office/drawing/2014/main" val="2463931762"/>
                    </a:ext>
                  </a:extLst>
                </a:gridCol>
                <a:gridCol w="710921">
                  <a:extLst>
                    <a:ext uri="{9D8B030D-6E8A-4147-A177-3AD203B41FA5}">
                      <a16:colId xmlns:a16="http://schemas.microsoft.com/office/drawing/2014/main" val="3156311423"/>
                    </a:ext>
                  </a:extLst>
                </a:gridCol>
                <a:gridCol w="710921">
                  <a:extLst>
                    <a:ext uri="{9D8B030D-6E8A-4147-A177-3AD203B41FA5}">
                      <a16:colId xmlns:a16="http://schemas.microsoft.com/office/drawing/2014/main" val="1327294085"/>
                    </a:ext>
                  </a:extLst>
                </a:gridCol>
                <a:gridCol w="710921">
                  <a:extLst>
                    <a:ext uri="{9D8B030D-6E8A-4147-A177-3AD203B41FA5}">
                      <a16:colId xmlns:a16="http://schemas.microsoft.com/office/drawing/2014/main" val="3123105803"/>
                    </a:ext>
                  </a:extLst>
                </a:gridCol>
                <a:gridCol w="710921">
                  <a:extLst>
                    <a:ext uri="{9D8B030D-6E8A-4147-A177-3AD203B41FA5}">
                      <a16:colId xmlns:a16="http://schemas.microsoft.com/office/drawing/2014/main" val="162949778"/>
                    </a:ext>
                  </a:extLst>
                </a:gridCol>
                <a:gridCol w="710921">
                  <a:extLst>
                    <a:ext uri="{9D8B030D-6E8A-4147-A177-3AD203B41FA5}">
                      <a16:colId xmlns:a16="http://schemas.microsoft.com/office/drawing/2014/main" val="940647207"/>
                    </a:ext>
                  </a:extLst>
                </a:gridCol>
              </a:tblGrid>
              <a:tr h="287841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u="none" strike="noStrike" dirty="0">
                          <a:effectLst/>
                        </a:rPr>
                        <a:t>maximum </a:t>
                      </a:r>
                      <a:r>
                        <a:rPr lang="de-DE" sz="1600" u="none" strike="noStrike" dirty="0" err="1">
                          <a:effectLst/>
                        </a:rPr>
                        <a:t>value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1866,7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u="none" strike="noStrike" dirty="0" err="1">
                          <a:effectLst/>
                        </a:rPr>
                        <a:t>upper</a:t>
                      </a:r>
                      <a:r>
                        <a:rPr lang="de-DE" sz="1600" u="none" strike="noStrike" dirty="0">
                          <a:effectLst/>
                        </a:rPr>
                        <a:t> </a:t>
                      </a:r>
                      <a:r>
                        <a:rPr lang="de-DE" sz="1600" u="none" strike="noStrike" dirty="0" err="1">
                          <a:effectLst/>
                        </a:rPr>
                        <a:t>bound</a:t>
                      </a:r>
                      <a:r>
                        <a:rPr lang="de-DE" sz="1600" u="none" strike="noStrike" dirty="0">
                          <a:effectLst/>
                        </a:rPr>
                        <a:t>   5,46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261959"/>
                  </a:ext>
                </a:extLst>
              </a:tr>
              <a:tr h="287841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u="none" strike="noStrike" dirty="0" err="1">
                          <a:effectLst/>
                        </a:rPr>
                        <a:t>minimum</a:t>
                      </a:r>
                      <a:r>
                        <a:rPr lang="de-DE" sz="1600" u="none" strike="noStrike" dirty="0">
                          <a:effectLst/>
                        </a:rPr>
                        <a:t> </a:t>
                      </a:r>
                      <a:r>
                        <a:rPr lang="de-DE" sz="1600" u="none" strike="noStrike" dirty="0" err="1">
                          <a:effectLst/>
                        </a:rPr>
                        <a:t>value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600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u="none" strike="noStrike" dirty="0" err="1">
                          <a:effectLst/>
                        </a:rPr>
                        <a:t>lower</a:t>
                      </a:r>
                      <a:r>
                        <a:rPr lang="de-DE" sz="1600" u="none" strike="noStrike" dirty="0">
                          <a:effectLst/>
                        </a:rPr>
                        <a:t> </a:t>
                      </a:r>
                      <a:r>
                        <a:rPr lang="de-DE" sz="1600" u="none" strike="noStrike" dirty="0" err="1">
                          <a:effectLst/>
                        </a:rPr>
                        <a:t>bound</a:t>
                      </a:r>
                      <a:r>
                        <a:rPr lang="de-DE" sz="1600" u="none" strike="noStrike" dirty="0">
                          <a:effectLst/>
                        </a:rPr>
                        <a:t>    4,24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894785"/>
                  </a:ext>
                </a:extLst>
              </a:tr>
              <a:tr h="287841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difference = R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600" u="none" strike="noStrike" dirty="0">
                          <a:effectLst/>
                        </a:rPr>
                        <a:t>1266,7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b="1" i="0" u="none" strike="noStrike" dirty="0" err="1">
                          <a:effectLst/>
                          <a:latin typeface="Arial" panose="020B0604020202020204" pitchFamily="34" charset="0"/>
                        </a:rPr>
                        <a:t>mean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b="1" i="0" u="none" strike="noStrike" dirty="0">
                          <a:effectLst/>
                          <a:latin typeface="Arial" panose="020B0604020202020204" pitchFamily="34" charset="0"/>
                        </a:rPr>
                        <a:t>1076 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80868064"/>
                  </a:ext>
                </a:extLst>
              </a:tr>
              <a:tr h="287841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standard deviation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272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600" u="none" strike="noStrike" dirty="0" err="1">
                          <a:effectLst/>
                        </a:rPr>
                        <a:t>number</a:t>
                      </a:r>
                      <a:r>
                        <a:rPr lang="de-DE" sz="1600" u="none" strike="noStrike" dirty="0">
                          <a:effectLst/>
                        </a:rPr>
                        <a:t>  75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00546633"/>
                  </a:ext>
                </a:extLst>
              </a:tr>
              <a:tr h="31997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R/s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4,657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b="1" i="0" u="none" strike="noStrike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de-DE" sz="1600" b="1" i="0" u="none" strike="noStrike" dirty="0" err="1">
                          <a:effectLst/>
                          <a:latin typeface="Arial" panose="020B0604020202020204" pitchFamily="34" charset="0"/>
                        </a:rPr>
                        <a:t>within</a:t>
                      </a:r>
                      <a:r>
                        <a:rPr lang="de-DE" sz="1600" b="1" i="0" u="none" strike="noStrike" dirty="0">
                          <a:effectLst/>
                          <a:latin typeface="Arial" panose="020B0604020202020204" pitchFamily="34" charset="0"/>
                        </a:rPr>
                        <a:t>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b="1" i="0" u="none" strike="noStrike" dirty="0">
                          <a:effectLst/>
                          <a:latin typeface="Arial" panose="020B0604020202020204" pitchFamily="34" charset="0"/>
                        </a:rPr>
                        <a:t>the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b="1" i="0" u="none" strike="noStrike" dirty="0" err="1">
                          <a:effectLst/>
                          <a:latin typeface="Arial" panose="020B0604020202020204" pitchFamily="34" charset="0"/>
                        </a:rPr>
                        <a:t>limits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4333791"/>
                  </a:ext>
                </a:extLst>
              </a:tr>
            </a:tbl>
          </a:graphicData>
        </a:graphic>
      </p:graphicFrame>
      <p:graphicFrame>
        <p:nvGraphicFramePr>
          <p:cNvPr id="9" name="Diagramm 8">
            <a:extLst>
              <a:ext uri="{FF2B5EF4-FFF2-40B4-BE49-F238E27FC236}">
                <a16:creationId xmlns:a16="http://schemas.microsoft.com/office/drawing/2014/main" id="{B3CE29C5-F34A-35D7-CAAA-4D7B3C10C7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3160134"/>
              </p:ext>
            </p:extLst>
          </p:nvPr>
        </p:nvGraphicFramePr>
        <p:xfrm>
          <a:off x="6201508" y="1314450"/>
          <a:ext cx="4079629" cy="3111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77AF2361-AEAC-883F-9564-99A7530845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159050"/>
              </p:ext>
            </p:extLst>
          </p:nvPr>
        </p:nvGraphicFramePr>
        <p:xfrm>
          <a:off x="6096000" y="4425901"/>
          <a:ext cx="4572000" cy="14923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165652852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46951725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32244915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88899450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7436534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476138869"/>
                    </a:ext>
                  </a:extLst>
                </a:gridCol>
              </a:tblGrid>
              <a:tr h="244014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maximum value 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1888,9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upper bound     5,68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641631"/>
                  </a:ext>
                </a:extLst>
              </a:tr>
              <a:tr h="247684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minimum value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1022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u="none" strike="noStrike" dirty="0">
                          <a:effectLst/>
                        </a:rPr>
                        <a:t>Lower </a:t>
                      </a:r>
                      <a:r>
                        <a:rPr lang="de-DE" sz="1600" u="none" strike="noStrike" dirty="0" err="1">
                          <a:effectLst/>
                        </a:rPr>
                        <a:t>bound</a:t>
                      </a:r>
                      <a:r>
                        <a:rPr lang="de-DE" sz="1600" u="none" strike="noStrike" dirty="0">
                          <a:effectLst/>
                        </a:rPr>
                        <a:t>     4,44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072892"/>
                  </a:ext>
                </a:extLst>
              </a:tr>
              <a:tr h="247684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difference = R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866,9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b="1" i="0" u="none" strike="noStrike" dirty="0" err="1">
                          <a:effectLst/>
                          <a:latin typeface="Arial" panose="020B0604020202020204" pitchFamily="34" charset="0"/>
                        </a:rPr>
                        <a:t>mean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b="1" i="0" u="none" strike="noStrike">
                          <a:effectLst/>
                          <a:latin typeface="Arial" panose="020B0604020202020204" pitchFamily="34" charset="0"/>
                        </a:rPr>
                        <a:t>1392 µ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14463089"/>
                  </a:ext>
                </a:extLst>
              </a:tr>
              <a:tr h="478855">
                <a:tc gridSpan="2"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400" u="none" strike="noStrike" dirty="0" err="1">
                          <a:effectLst/>
                        </a:rPr>
                        <a:t>standard</a:t>
                      </a:r>
                      <a:r>
                        <a:rPr lang="de-DE" sz="1400" u="none" strike="noStrike" dirty="0">
                          <a:effectLst/>
                        </a:rPr>
                        <a:t> </a:t>
                      </a:r>
                      <a:r>
                        <a:rPr lang="de-DE" sz="1400" u="none" strike="noStrike" dirty="0" err="1">
                          <a:effectLst/>
                        </a:rPr>
                        <a:t>deviation</a:t>
                      </a:r>
                      <a:endParaRPr lang="de-DE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246,6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1600" u="none" strike="noStrike" dirty="0" err="1">
                          <a:effectLst/>
                        </a:rPr>
                        <a:t>number</a:t>
                      </a:r>
                      <a:r>
                        <a:rPr lang="de-DE" sz="1600" u="none" strike="noStrike" dirty="0">
                          <a:effectLst/>
                        </a:rPr>
                        <a:t>   122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75768542"/>
                  </a:ext>
                </a:extLst>
              </a:tr>
              <a:tr h="13239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R/s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1600" u="none" strike="noStrike">
                          <a:effectLst/>
                        </a:rPr>
                        <a:t>3,5154</a:t>
                      </a:r>
                      <a:endParaRPr lang="de-DE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b="1" i="0" u="none" strike="noStrike" dirty="0">
                          <a:effectLst/>
                          <a:latin typeface="Arial" panose="020B0604020202020204" pitchFamily="34" charset="0"/>
                        </a:rPr>
                        <a:t>outside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b="1" i="0" u="none" strike="noStrike" dirty="0">
                          <a:effectLst/>
                          <a:latin typeface="Arial" panose="020B0604020202020204" pitchFamily="34" charset="0"/>
                        </a:rPr>
                        <a:t>the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1600" b="1" i="0" u="none" strike="noStrike" dirty="0" err="1">
                          <a:effectLst/>
                          <a:latin typeface="Arial" panose="020B0604020202020204" pitchFamily="34" charset="0"/>
                        </a:rPr>
                        <a:t>limits</a:t>
                      </a:r>
                      <a:endParaRPr lang="de-DE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30370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3790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43A699-1B2A-9A92-8608-6EFA14202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Draw the subsample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DB27DA-D20D-4D1D-08EE-5D0758E08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After </a:t>
            </a:r>
            <a:r>
              <a:rPr lang="de-DE" dirty="0" err="1"/>
              <a:t>stirring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sample, I </a:t>
            </a:r>
            <a:r>
              <a:rPr lang="de-DE" dirty="0" err="1"/>
              <a:t>must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quick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take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subsample.</a:t>
            </a:r>
          </a:p>
          <a:p>
            <a:endParaRPr lang="de-DE" dirty="0"/>
          </a:p>
          <a:p>
            <a:r>
              <a:rPr lang="de-DE" dirty="0"/>
              <a:t>Sedimentation </a:t>
            </a:r>
            <a:r>
              <a:rPr lang="de-DE" dirty="0" err="1"/>
              <a:t>starts</a:t>
            </a:r>
            <a:r>
              <a:rPr lang="de-DE" dirty="0"/>
              <a:t> </a:t>
            </a:r>
            <a:r>
              <a:rPr lang="de-DE" dirty="0" err="1"/>
              <a:t>immediately</a:t>
            </a:r>
            <a:r>
              <a:rPr lang="de-DE" dirty="0"/>
              <a:t> Stich &amp; Maier (2010)</a:t>
            </a:r>
          </a:p>
          <a:p>
            <a:endParaRPr lang="de-DE" dirty="0"/>
          </a:p>
          <a:p>
            <a:r>
              <a:rPr lang="de-DE" dirty="0"/>
              <a:t>And the </a:t>
            </a:r>
            <a:r>
              <a:rPr lang="de-DE" dirty="0" err="1"/>
              <a:t>segregation</a:t>
            </a:r>
            <a:r>
              <a:rPr lang="de-DE" dirty="0"/>
              <a:t> of the </a:t>
            </a:r>
            <a:r>
              <a:rPr lang="de-DE" dirty="0" err="1"/>
              <a:t>particles</a:t>
            </a:r>
            <a:r>
              <a:rPr lang="de-DE" dirty="0"/>
              <a:t> </a:t>
            </a:r>
            <a:r>
              <a:rPr lang="de-DE" dirty="0" err="1"/>
              <a:t>occurs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Artifact</a:t>
            </a:r>
            <a:r>
              <a:rPr lang="de-DE" dirty="0"/>
              <a:t> </a:t>
            </a:r>
            <a:r>
              <a:rPr lang="de-DE" dirty="0" err="1"/>
              <a:t>happens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7409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3D3D35-4E52-6429-CD39-4F2EF34A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38106"/>
          </a:xfrm>
        </p:spPr>
        <p:txBody>
          <a:bodyPr>
            <a:normAutofit/>
          </a:bodyPr>
          <a:lstStyle/>
          <a:p>
            <a:r>
              <a:rPr lang="de-DE" sz="4000" dirty="0" err="1"/>
              <a:t>Comparison</a:t>
            </a:r>
            <a:r>
              <a:rPr lang="de-DE" sz="4000" dirty="0"/>
              <a:t> of </a:t>
            </a:r>
            <a:r>
              <a:rPr lang="de-DE" sz="4000" dirty="0" err="1"/>
              <a:t>subsamples</a:t>
            </a:r>
            <a:r>
              <a:rPr lang="de-DE" sz="4000" dirty="0"/>
              <a:t> </a:t>
            </a:r>
            <a:r>
              <a:rPr lang="de-DE" sz="4000" dirty="0" err="1"/>
              <a:t>Eudiaptomus</a:t>
            </a:r>
            <a:r>
              <a:rPr lang="de-DE" sz="4000" dirty="0"/>
              <a:t> gracilis</a:t>
            </a:r>
            <a:br>
              <a:rPr lang="de-DE" dirty="0"/>
            </a:br>
            <a:r>
              <a:rPr lang="de-DE" sz="2800" dirty="0"/>
              <a:t>22. August 2026; 1-6 m </a:t>
            </a:r>
            <a:r>
              <a:rPr lang="de-DE" sz="2800" dirty="0" err="1"/>
              <a:t>depth</a:t>
            </a:r>
            <a:r>
              <a:rPr lang="de-DE" sz="2800" dirty="0"/>
              <a:t>. Sample: 200 ml</a:t>
            </a:r>
            <a:br>
              <a:rPr lang="de-DE" sz="2800" dirty="0"/>
            </a:br>
            <a:r>
              <a:rPr lang="de-DE" sz="2800" dirty="0" err="1"/>
              <a:t>Results</a:t>
            </a:r>
            <a:r>
              <a:rPr lang="de-DE" sz="2800" dirty="0"/>
              <a:t> shocking and </a:t>
            </a:r>
            <a:r>
              <a:rPr lang="de-DE" sz="2800" dirty="0" err="1"/>
              <a:t>unbelievable</a:t>
            </a:r>
            <a:endParaRPr lang="de-DE" sz="2800" dirty="0"/>
          </a:p>
        </p:txBody>
      </p:sp>
      <p:graphicFrame>
        <p:nvGraphicFramePr>
          <p:cNvPr id="5" name="Inhaltsplatzhalter 4">
            <a:extLst>
              <a:ext uri="{FF2B5EF4-FFF2-40B4-BE49-F238E27FC236}">
                <a16:creationId xmlns:a16="http://schemas.microsoft.com/office/drawing/2014/main" id="{D8651592-4631-62EA-FFF9-E271C328F0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2762705"/>
              </p:ext>
            </p:extLst>
          </p:nvPr>
        </p:nvGraphicFramePr>
        <p:xfrm>
          <a:off x="1078523" y="2501900"/>
          <a:ext cx="1000857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1877">
                  <a:extLst>
                    <a:ext uri="{9D8B030D-6E8A-4147-A177-3AD203B41FA5}">
                      <a16:colId xmlns:a16="http://schemas.microsoft.com/office/drawing/2014/main" val="184705737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92306453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17647429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284802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Subsample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Volume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/>
                        <a:t>arithmetic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mean</a:t>
                      </a:r>
                      <a:r>
                        <a:rPr lang="de-DE" dirty="0"/>
                        <a:t> (µ)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365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 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92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 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347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 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51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 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903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006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3537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FF2D9D-00C0-1361-207C-D227EF50A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After a </a:t>
            </a:r>
            <a:r>
              <a:rPr lang="de-DE" dirty="0" err="1"/>
              <a:t>sleepless</a:t>
            </a:r>
            <a:r>
              <a:rPr lang="de-DE" dirty="0"/>
              <a:t> </a:t>
            </a:r>
            <a:r>
              <a:rPr lang="de-DE" dirty="0" err="1"/>
              <a:t>night</a:t>
            </a:r>
            <a:r>
              <a:rPr lang="de-DE" dirty="0"/>
              <a:t>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71BA6F3-FFA4-C6E2-0349-309CCE071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Purchase bovine </a:t>
            </a:r>
            <a:r>
              <a:rPr lang="de-DE" sz="3200" dirty="0" err="1"/>
              <a:t>gelatin</a:t>
            </a:r>
            <a:endParaRPr lang="de-DE" sz="3200" dirty="0"/>
          </a:p>
          <a:p>
            <a:r>
              <a:rPr lang="de-DE" dirty="0" err="1"/>
              <a:t>Moisten</a:t>
            </a:r>
            <a:r>
              <a:rPr lang="de-DE" dirty="0"/>
              <a:t> and </a:t>
            </a:r>
            <a:r>
              <a:rPr lang="de-DE" dirty="0" err="1"/>
              <a:t>heat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liquid </a:t>
            </a:r>
            <a:r>
              <a:rPr lang="de-DE" dirty="0" err="1"/>
              <a:t>state</a:t>
            </a:r>
            <a:endParaRPr lang="de-DE" dirty="0"/>
          </a:p>
          <a:p>
            <a:r>
              <a:rPr lang="de-DE" dirty="0" err="1"/>
              <a:t>Stirr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zooplankton</a:t>
            </a:r>
            <a:r>
              <a:rPr lang="de-DE" dirty="0"/>
              <a:t> sample</a:t>
            </a:r>
          </a:p>
          <a:p>
            <a:r>
              <a:rPr lang="de-DE" dirty="0"/>
              <a:t>Cooling in </a:t>
            </a:r>
            <a:r>
              <a:rPr lang="de-DE" dirty="0" err="1"/>
              <a:t>refrigerator</a:t>
            </a:r>
            <a:endParaRPr lang="de-DE" dirty="0"/>
          </a:p>
          <a:p>
            <a:r>
              <a:rPr lang="de-DE" dirty="0" err="1"/>
              <a:t>Weigh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gelatin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a </a:t>
            </a:r>
            <a:r>
              <a:rPr lang="de-DE" dirty="0" err="1"/>
              <a:t>whole</a:t>
            </a:r>
            <a:endParaRPr lang="de-DE" dirty="0"/>
          </a:p>
          <a:p>
            <a:r>
              <a:rPr lang="de-DE" dirty="0"/>
              <a:t>Cut out a </a:t>
            </a:r>
            <a:r>
              <a:rPr lang="de-DE" dirty="0" err="1"/>
              <a:t>sector</a:t>
            </a:r>
            <a:r>
              <a:rPr lang="de-DE" dirty="0"/>
              <a:t> and </a:t>
            </a:r>
            <a:r>
              <a:rPr lang="de-DE" dirty="0" err="1"/>
              <a:t>weigh</a:t>
            </a:r>
            <a:r>
              <a:rPr lang="de-DE" dirty="0"/>
              <a:t> it</a:t>
            </a:r>
          </a:p>
          <a:p>
            <a:r>
              <a:rPr lang="de-DE" dirty="0"/>
              <a:t>Heat the </a:t>
            </a:r>
            <a:r>
              <a:rPr lang="de-DE" dirty="0" err="1"/>
              <a:t>sector</a:t>
            </a:r>
            <a:r>
              <a:rPr lang="de-DE" dirty="0"/>
              <a:t> in </a:t>
            </a:r>
            <a:r>
              <a:rPr lang="de-DE" dirty="0" err="1"/>
              <a:t>waterbath</a:t>
            </a:r>
            <a:r>
              <a:rPr lang="de-DE" dirty="0"/>
              <a:t> for liquid </a:t>
            </a:r>
            <a:r>
              <a:rPr lang="de-DE" dirty="0" err="1"/>
              <a:t>state</a:t>
            </a:r>
            <a:endParaRPr lang="de-DE" dirty="0"/>
          </a:p>
          <a:p>
            <a:r>
              <a:rPr lang="de-DE" dirty="0" err="1"/>
              <a:t>Identification</a:t>
            </a:r>
            <a:r>
              <a:rPr lang="de-DE" dirty="0"/>
              <a:t> and </a:t>
            </a:r>
            <a:r>
              <a:rPr lang="de-DE" dirty="0" err="1"/>
              <a:t>measurement</a:t>
            </a:r>
            <a:r>
              <a:rPr lang="de-DE" dirty="0"/>
              <a:t> </a:t>
            </a:r>
            <a:r>
              <a:rPr lang="de-DE" dirty="0" err="1"/>
              <a:t>under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microscope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7529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12E72E-7A7C-1DA6-9159-9E4E434D1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4000" dirty="0"/>
              <a:t>8 </a:t>
            </a:r>
            <a:r>
              <a:rPr lang="de-DE" sz="4000" dirty="0" err="1"/>
              <a:t>December</a:t>
            </a:r>
            <a:r>
              <a:rPr lang="de-DE" sz="4000" dirty="0"/>
              <a:t> 2025, 1-7 m </a:t>
            </a:r>
            <a:r>
              <a:rPr lang="de-DE" sz="4000" dirty="0" err="1"/>
              <a:t>depth</a:t>
            </a:r>
            <a:r>
              <a:rPr lang="de-DE" sz="4000" dirty="0"/>
              <a:t>, </a:t>
            </a:r>
            <a:r>
              <a:rPr lang="de-DE" sz="4000" dirty="0" err="1"/>
              <a:t>sector</a:t>
            </a:r>
            <a:r>
              <a:rPr lang="de-DE" sz="4000" dirty="0"/>
              <a:t> 2,7 g, </a:t>
            </a:r>
            <a:r>
              <a:rPr lang="de-DE" sz="4000" dirty="0" err="1"/>
              <a:t>inner</a:t>
            </a:r>
            <a:r>
              <a:rPr lang="de-DE" sz="4000" dirty="0"/>
              <a:t> </a:t>
            </a:r>
            <a:r>
              <a:rPr lang="de-DE" sz="4000" dirty="0" err="1"/>
              <a:t>part</a:t>
            </a:r>
            <a:br>
              <a:rPr lang="de-DE" dirty="0"/>
            </a:br>
            <a:r>
              <a:rPr lang="de-DE" dirty="0" err="1"/>
              <a:t>from</a:t>
            </a:r>
            <a:r>
              <a:rPr lang="de-DE" dirty="0"/>
              <a:t> 51,9 g </a:t>
            </a:r>
            <a:r>
              <a:rPr lang="de-DE" dirty="0" err="1"/>
              <a:t>gelatin</a:t>
            </a:r>
            <a:r>
              <a:rPr lang="de-DE" dirty="0"/>
              <a:t>. </a:t>
            </a:r>
            <a:r>
              <a:rPr lang="de-DE" i="1" dirty="0" err="1"/>
              <a:t>Eudiaptomus</a:t>
            </a:r>
            <a:r>
              <a:rPr lang="de-DE" i="1" dirty="0"/>
              <a:t> gracilis</a:t>
            </a:r>
          </a:p>
        </p:txBody>
      </p:sp>
      <p:graphicFrame>
        <p:nvGraphicFramePr>
          <p:cNvPr id="5" name="Inhaltsplatzhalter 4">
            <a:extLst>
              <a:ext uri="{FF2B5EF4-FFF2-40B4-BE49-F238E27FC236}">
                <a16:creationId xmlns:a16="http://schemas.microsoft.com/office/drawing/2014/main" id="{AE7C5243-3057-545E-C16B-37C1A8E816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842401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419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0602A1-6C30-48C1-438B-7FF89C25B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Test </a:t>
            </a:r>
            <a:r>
              <a:rPr lang="de-DE" dirty="0" err="1"/>
              <a:t>for</a:t>
            </a:r>
            <a:r>
              <a:rPr lang="de-DE" dirty="0"/>
              <a:t> normal </a:t>
            </a:r>
            <a:r>
              <a:rPr lang="de-DE" dirty="0" err="1"/>
              <a:t>distribution</a:t>
            </a:r>
            <a:r>
              <a:rPr lang="de-DE" dirty="0"/>
              <a:t> </a:t>
            </a:r>
            <a:r>
              <a:rPr lang="de-DE" dirty="0" err="1"/>
              <a:t>according</a:t>
            </a:r>
            <a:r>
              <a:rPr lang="de-DE" dirty="0"/>
              <a:t> </a:t>
            </a:r>
            <a:r>
              <a:rPr lang="de-DE" dirty="0" err="1"/>
              <a:t>to</a:t>
            </a:r>
            <a:br>
              <a:rPr lang="de-DE" dirty="0"/>
            </a:br>
            <a:r>
              <a:rPr lang="de-DE" sz="4000" dirty="0"/>
              <a:t>David et al 1954 in Sachs, Angewandte Statistik 1978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8F8D5CA8-056A-FE96-BB04-D6DFA9F58C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7635970"/>
              </p:ext>
            </p:extLst>
          </p:nvPr>
        </p:nvGraphicFramePr>
        <p:xfrm>
          <a:off x="2372140" y="2027583"/>
          <a:ext cx="6997149" cy="40684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1477">
                  <a:extLst>
                    <a:ext uri="{9D8B030D-6E8A-4147-A177-3AD203B41FA5}">
                      <a16:colId xmlns:a16="http://schemas.microsoft.com/office/drawing/2014/main" val="77366080"/>
                    </a:ext>
                  </a:extLst>
                </a:gridCol>
                <a:gridCol w="1325218">
                  <a:extLst>
                    <a:ext uri="{9D8B030D-6E8A-4147-A177-3AD203B41FA5}">
                      <a16:colId xmlns:a16="http://schemas.microsoft.com/office/drawing/2014/main" val="4236616602"/>
                    </a:ext>
                  </a:extLst>
                </a:gridCol>
                <a:gridCol w="372258">
                  <a:extLst>
                    <a:ext uri="{9D8B030D-6E8A-4147-A177-3AD203B41FA5}">
                      <a16:colId xmlns:a16="http://schemas.microsoft.com/office/drawing/2014/main" val="1263786932"/>
                    </a:ext>
                  </a:extLst>
                </a:gridCol>
                <a:gridCol w="2225168">
                  <a:extLst>
                    <a:ext uri="{9D8B030D-6E8A-4147-A177-3AD203B41FA5}">
                      <a16:colId xmlns:a16="http://schemas.microsoft.com/office/drawing/2014/main" val="3726246863"/>
                    </a:ext>
                  </a:extLst>
                </a:gridCol>
                <a:gridCol w="1683028">
                  <a:extLst>
                    <a:ext uri="{9D8B030D-6E8A-4147-A177-3AD203B41FA5}">
                      <a16:colId xmlns:a16="http://schemas.microsoft.com/office/drawing/2014/main" val="2413774664"/>
                    </a:ext>
                  </a:extLst>
                </a:gridCol>
              </a:tblGrid>
              <a:tr h="64373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max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1422 µ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 err="1">
                          <a:effectLst/>
                        </a:rPr>
                        <a:t>upper</a:t>
                      </a:r>
                      <a:r>
                        <a:rPr lang="de-DE" sz="2800" u="none" strike="noStrike" dirty="0">
                          <a:effectLst/>
                        </a:rPr>
                        <a:t> </a:t>
                      </a:r>
                      <a:r>
                        <a:rPr lang="de-DE" sz="2800" u="none" strike="noStrike" dirty="0" err="1">
                          <a:effectLst/>
                        </a:rPr>
                        <a:t>bounds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5,96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44605330"/>
                  </a:ext>
                </a:extLst>
              </a:tr>
              <a:tr h="90702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min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333 µ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 err="1">
                          <a:effectLst/>
                        </a:rPr>
                        <a:t>lower</a:t>
                      </a:r>
                      <a:r>
                        <a:rPr lang="de-DE" sz="2800" u="none" strike="noStrike" dirty="0">
                          <a:effectLst/>
                        </a:rPr>
                        <a:t> </a:t>
                      </a:r>
                      <a:r>
                        <a:rPr lang="de-DE" sz="2800" u="none" strike="noStrike" dirty="0" err="1">
                          <a:effectLst/>
                        </a:rPr>
                        <a:t>bounds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4,72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50665774"/>
                  </a:ext>
                </a:extLst>
              </a:tr>
              <a:tr h="127689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R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1089 µ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de-D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R/s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>
                        <a:buNone/>
                      </a:pPr>
                      <a:r>
                        <a:rPr lang="de-DE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09584402"/>
                  </a:ext>
                </a:extLst>
              </a:tr>
              <a:tr h="124075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 err="1">
                          <a:effectLst/>
                        </a:rPr>
                        <a:t>Stdev</a:t>
                      </a:r>
                      <a:r>
                        <a:rPr lang="de-DE" sz="2800" u="none" strike="noStrike" dirty="0">
                          <a:effectLst/>
                        </a:rPr>
                        <a:t> =          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194,6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N = 165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75829292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42E61D2D-CE7D-1314-BA15-18FCE76CF015}"/>
              </a:ext>
            </a:extLst>
          </p:cNvPr>
          <p:cNvSpPr txBox="1"/>
          <p:nvPr/>
        </p:nvSpPr>
        <p:spPr>
          <a:xfrm>
            <a:off x="3048000" y="324764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b">
              <a:buNone/>
            </a:pPr>
            <a:r>
              <a:rPr lang="de-DE" sz="1800" u="none" strike="noStrike" dirty="0">
                <a:effectLst/>
              </a:rPr>
              <a:t>5,6</a:t>
            </a:r>
            <a:endParaRPr lang="de-DE" sz="1800" b="1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427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4B31B0-364C-7E85-A032-20F1DA5D6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8 </a:t>
            </a:r>
            <a:r>
              <a:rPr lang="de-DE" sz="3600" dirty="0" err="1"/>
              <a:t>December</a:t>
            </a:r>
            <a:r>
              <a:rPr lang="de-DE" sz="3600" dirty="0"/>
              <a:t> 2025, 1-7 m </a:t>
            </a:r>
            <a:r>
              <a:rPr lang="de-DE" sz="3600" dirty="0" err="1"/>
              <a:t>depth</a:t>
            </a:r>
            <a:r>
              <a:rPr lang="de-DE" sz="3600" dirty="0"/>
              <a:t>, </a:t>
            </a:r>
            <a:r>
              <a:rPr lang="de-DE" sz="3600" dirty="0" err="1"/>
              <a:t>sector</a:t>
            </a:r>
            <a:r>
              <a:rPr lang="de-DE" sz="3600" dirty="0"/>
              <a:t> 2,7  g, </a:t>
            </a:r>
            <a:r>
              <a:rPr lang="de-DE" sz="3600" dirty="0" err="1"/>
              <a:t>outer</a:t>
            </a:r>
            <a:r>
              <a:rPr lang="de-DE" sz="3600" dirty="0"/>
              <a:t> </a:t>
            </a:r>
            <a:r>
              <a:rPr lang="de-DE" sz="3600" dirty="0" err="1"/>
              <a:t>part</a:t>
            </a:r>
            <a:r>
              <a:rPr lang="de-DE" sz="3600" dirty="0"/>
              <a:t>      </a:t>
            </a:r>
            <a:r>
              <a:rPr lang="de-DE" sz="3600" dirty="0" err="1"/>
              <a:t>from</a:t>
            </a:r>
            <a:r>
              <a:rPr lang="de-DE" sz="3600" dirty="0"/>
              <a:t> 51,9 g </a:t>
            </a:r>
            <a:r>
              <a:rPr lang="de-DE" sz="3600" dirty="0" err="1"/>
              <a:t>gelatin</a:t>
            </a:r>
            <a:r>
              <a:rPr lang="de-DE" sz="3600" dirty="0"/>
              <a:t>. </a:t>
            </a:r>
            <a:r>
              <a:rPr lang="de-DE" sz="3600" i="1" dirty="0" err="1"/>
              <a:t>Eudiaptomus</a:t>
            </a:r>
            <a:r>
              <a:rPr lang="de-DE" sz="3600" i="1" dirty="0"/>
              <a:t> gracilis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A2335331-06E7-A180-320E-0CC7566D6F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037654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323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C0D0D8-4AC0-D0D7-B43C-FF78475B4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Test </a:t>
            </a:r>
            <a:r>
              <a:rPr lang="de-DE" dirty="0" err="1"/>
              <a:t>for</a:t>
            </a:r>
            <a:r>
              <a:rPr lang="de-DE" dirty="0"/>
              <a:t> normal </a:t>
            </a:r>
            <a:r>
              <a:rPr lang="de-DE" dirty="0" err="1"/>
              <a:t>distribution</a:t>
            </a:r>
            <a:r>
              <a:rPr lang="de-DE" dirty="0"/>
              <a:t>, </a:t>
            </a:r>
            <a:r>
              <a:rPr lang="de-DE" dirty="0" err="1"/>
              <a:t>according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sz="3600" dirty="0"/>
              <a:t>David et al 1954 in Sachs, Angewandte Statistik 1978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680C1DF1-B4E8-E069-F99E-18054B3936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4717334"/>
              </p:ext>
            </p:extLst>
          </p:nvPr>
        </p:nvGraphicFramePr>
        <p:xfrm>
          <a:off x="1113692" y="2031048"/>
          <a:ext cx="9495693" cy="41356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65231">
                  <a:extLst>
                    <a:ext uri="{9D8B030D-6E8A-4147-A177-3AD203B41FA5}">
                      <a16:colId xmlns:a16="http://schemas.microsoft.com/office/drawing/2014/main" val="2996469262"/>
                    </a:ext>
                  </a:extLst>
                </a:gridCol>
                <a:gridCol w="3165231">
                  <a:extLst>
                    <a:ext uri="{9D8B030D-6E8A-4147-A177-3AD203B41FA5}">
                      <a16:colId xmlns:a16="http://schemas.microsoft.com/office/drawing/2014/main" val="2684434157"/>
                    </a:ext>
                  </a:extLst>
                </a:gridCol>
                <a:gridCol w="3165231">
                  <a:extLst>
                    <a:ext uri="{9D8B030D-6E8A-4147-A177-3AD203B41FA5}">
                      <a16:colId xmlns:a16="http://schemas.microsoft.com/office/drawing/2014/main" val="742742473"/>
                    </a:ext>
                  </a:extLst>
                </a:gridCol>
              </a:tblGrid>
              <a:tr h="479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 err="1">
                          <a:effectLst/>
                        </a:rPr>
                        <a:t>max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>
                          <a:effectLst/>
                        </a:rPr>
                        <a:t>1599</a:t>
                      </a:r>
                      <a:endParaRPr lang="de-D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>
                          <a:effectLst/>
                        </a:rPr>
                        <a:t>1333</a:t>
                      </a:r>
                      <a:endParaRPr lang="de-D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0536746"/>
                  </a:ext>
                </a:extLst>
              </a:tr>
              <a:tr h="479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min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>
                          <a:effectLst/>
                        </a:rPr>
                        <a:t>311</a:t>
                      </a:r>
                      <a:endParaRPr lang="de-D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>
                          <a:effectLst/>
                        </a:rPr>
                        <a:t>311</a:t>
                      </a:r>
                      <a:endParaRPr lang="de-D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2533969"/>
                  </a:ext>
                </a:extLst>
              </a:tr>
              <a:tr h="479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R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1288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>
                          <a:effectLst/>
                        </a:rPr>
                        <a:t>1022</a:t>
                      </a:r>
                      <a:endParaRPr lang="de-D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45849834"/>
                  </a:ext>
                </a:extLst>
              </a:tr>
              <a:tr h="47977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de-DE" sz="2400" u="none" strike="noStrike" dirty="0" err="1">
                          <a:effectLst/>
                        </a:rPr>
                        <a:t>Stdev</a:t>
                      </a:r>
                      <a:r>
                        <a:rPr lang="de-DE" sz="2400" u="none" strike="noStrike" dirty="0">
                          <a:effectLst/>
                        </a:rPr>
                        <a:t>  s       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186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>
                          <a:effectLst/>
                        </a:rPr>
                        <a:t>186</a:t>
                      </a:r>
                      <a:endParaRPr lang="de-D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2584249"/>
                  </a:ext>
                </a:extLst>
              </a:tr>
              <a:tr h="479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>
                          <a:effectLst/>
                        </a:rPr>
                        <a:t>R/s</a:t>
                      </a:r>
                      <a:endParaRPr lang="de-D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6,92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5,49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7046681"/>
                  </a:ext>
                </a:extLst>
              </a:tr>
              <a:tr h="86839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>
                          <a:effectLst/>
                        </a:rPr>
                        <a:t>upper bound</a:t>
                      </a:r>
                      <a:endParaRPr lang="de-D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5,96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5,96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18150317"/>
                  </a:ext>
                </a:extLst>
              </a:tr>
              <a:tr h="86839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>
                          <a:effectLst/>
                        </a:rPr>
                        <a:t>lower bound</a:t>
                      </a:r>
                      <a:endParaRPr lang="de-D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4,72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4,72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33100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601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782C4A-96BC-C380-2E30-3FA87D286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8 </a:t>
            </a:r>
            <a:r>
              <a:rPr lang="de-DE" sz="36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December</a:t>
            </a:r>
            <a:r>
              <a:rPr lang="de-DE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 2025, 1-7 m </a:t>
            </a:r>
            <a:r>
              <a:rPr lang="de-DE" sz="36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depth</a:t>
            </a:r>
            <a:r>
              <a:rPr lang="de-DE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de-DE" sz="36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sector</a:t>
            </a:r>
            <a:r>
              <a:rPr lang="de-DE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 2,7 g,  </a:t>
            </a:r>
            <a:r>
              <a:rPr lang="de-DE" sz="36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inner</a:t>
            </a:r>
            <a:r>
              <a:rPr lang="de-DE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de-DE" sz="36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part</a:t>
            </a:r>
            <a:r>
              <a:rPr lang="de-DE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br>
              <a:rPr lang="de-DE" sz="3600" b="1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de-DE" sz="36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from</a:t>
            </a:r>
            <a:r>
              <a:rPr lang="de-DE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 51,9 g </a:t>
            </a:r>
            <a:r>
              <a:rPr lang="de-DE" sz="36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gelatin</a:t>
            </a:r>
            <a:r>
              <a:rPr lang="de-DE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. </a:t>
            </a:r>
            <a:r>
              <a:rPr lang="de-DE" sz="36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Cyclopoida</a:t>
            </a:r>
            <a:r>
              <a:rPr lang="de-DE" sz="3600" b="1" dirty="0">
                <a:solidFill>
                  <a:srgbClr val="000000"/>
                </a:solidFill>
                <a:latin typeface="Calibri" panose="020F0502020204030204" pitchFamily="34" charset="0"/>
              </a:rPr>
              <a:t>, Test </a:t>
            </a:r>
            <a:r>
              <a:rPr lang="de-DE" sz="36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failed</a:t>
            </a:r>
            <a:endParaRPr lang="de-DE" sz="3600" dirty="0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E448CA92-2055-7708-CA04-A4454B78F2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406437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03185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537E82-9292-2FAB-D28D-B1B68E215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Test </a:t>
            </a:r>
            <a:r>
              <a:rPr lang="de-DE" dirty="0" err="1"/>
              <a:t>for</a:t>
            </a:r>
            <a:r>
              <a:rPr lang="de-DE" dirty="0"/>
              <a:t> normal </a:t>
            </a:r>
            <a:r>
              <a:rPr lang="de-DE" dirty="0" err="1"/>
              <a:t>distribution</a:t>
            </a:r>
            <a:r>
              <a:rPr lang="de-DE" dirty="0"/>
              <a:t> </a:t>
            </a:r>
            <a:r>
              <a:rPr lang="de-DE" dirty="0" err="1"/>
              <a:t>according</a:t>
            </a:r>
            <a:r>
              <a:rPr lang="de-DE" dirty="0"/>
              <a:t> </a:t>
            </a:r>
            <a:r>
              <a:rPr lang="de-DE" dirty="0" err="1"/>
              <a:t>to</a:t>
            </a:r>
            <a:br>
              <a:rPr lang="de-DE" dirty="0"/>
            </a:br>
            <a:r>
              <a:rPr lang="de-DE" sz="4000" dirty="0"/>
              <a:t>David et al 1954 in Sachs, Angewandte Statistik 1978</a:t>
            </a:r>
          </a:p>
        </p:txBody>
      </p:sp>
      <p:graphicFrame>
        <p:nvGraphicFramePr>
          <p:cNvPr id="10" name="Inhaltsplatzhalter 9">
            <a:extLst>
              <a:ext uri="{FF2B5EF4-FFF2-40B4-BE49-F238E27FC236}">
                <a16:creationId xmlns:a16="http://schemas.microsoft.com/office/drawing/2014/main" id="{FB3D8BD1-80BA-030F-F2D0-A7BCFCB0F1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8180947"/>
              </p:ext>
            </p:extLst>
          </p:nvPr>
        </p:nvGraphicFramePr>
        <p:xfrm>
          <a:off x="1855305" y="2014329"/>
          <a:ext cx="8918710" cy="36708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3742">
                  <a:extLst>
                    <a:ext uri="{9D8B030D-6E8A-4147-A177-3AD203B41FA5}">
                      <a16:colId xmlns:a16="http://schemas.microsoft.com/office/drawing/2014/main" val="182042387"/>
                    </a:ext>
                  </a:extLst>
                </a:gridCol>
                <a:gridCol w="1783742">
                  <a:extLst>
                    <a:ext uri="{9D8B030D-6E8A-4147-A177-3AD203B41FA5}">
                      <a16:colId xmlns:a16="http://schemas.microsoft.com/office/drawing/2014/main" val="3528673565"/>
                    </a:ext>
                  </a:extLst>
                </a:gridCol>
                <a:gridCol w="1783742">
                  <a:extLst>
                    <a:ext uri="{9D8B030D-6E8A-4147-A177-3AD203B41FA5}">
                      <a16:colId xmlns:a16="http://schemas.microsoft.com/office/drawing/2014/main" val="1596877138"/>
                    </a:ext>
                  </a:extLst>
                </a:gridCol>
                <a:gridCol w="1783742">
                  <a:extLst>
                    <a:ext uri="{9D8B030D-6E8A-4147-A177-3AD203B41FA5}">
                      <a16:colId xmlns:a16="http://schemas.microsoft.com/office/drawing/2014/main" val="2355041347"/>
                    </a:ext>
                  </a:extLst>
                </a:gridCol>
                <a:gridCol w="1783742">
                  <a:extLst>
                    <a:ext uri="{9D8B030D-6E8A-4147-A177-3AD203B41FA5}">
                      <a16:colId xmlns:a16="http://schemas.microsoft.com/office/drawing/2014/main" val="1483717740"/>
                    </a:ext>
                  </a:extLst>
                </a:gridCol>
              </a:tblGrid>
              <a:tr h="115381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 err="1">
                          <a:effectLst/>
                        </a:rPr>
                        <a:t>max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1022 µ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 err="1">
                          <a:effectLst/>
                        </a:rPr>
                        <a:t>upper</a:t>
                      </a:r>
                      <a:r>
                        <a:rPr lang="de-DE" sz="2800" u="none" strike="noStrike" dirty="0">
                          <a:effectLst/>
                        </a:rPr>
                        <a:t> </a:t>
                      </a:r>
                      <a:r>
                        <a:rPr lang="de-DE" sz="2800" u="none" strike="noStrike" dirty="0" err="1">
                          <a:effectLst/>
                        </a:rPr>
                        <a:t>bounds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800" u="none" strike="noStrike">
                          <a:effectLst/>
                        </a:rPr>
                        <a:t>6,72</a:t>
                      </a:r>
                      <a:endParaRPr lang="de-DE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77166961"/>
                  </a:ext>
                </a:extLst>
              </a:tr>
              <a:tr h="647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min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267 µ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 err="1">
                          <a:effectLst/>
                        </a:rPr>
                        <a:t>lower</a:t>
                      </a:r>
                      <a:r>
                        <a:rPr lang="de-DE" sz="2800" u="none" strike="noStrike" dirty="0">
                          <a:effectLst/>
                        </a:rPr>
                        <a:t> </a:t>
                      </a:r>
                      <a:r>
                        <a:rPr lang="de-DE" sz="2800" u="none" strike="noStrike" dirty="0" err="1">
                          <a:effectLst/>
                        </a:rPr>
                        <a:t>lbounds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800" u="none" strike="noStrike">
                          <a:effectLst/>
                        </a:rPr>
                        <a:t>5,49</a:t>
                      </a:r>
                      <a:endParaRPr lang="de-DE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75940463"/>
                  </a:ext>
                </a:extLst>
              </a:tr>
              <a:tr h="64700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R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755 µ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R/s =</a:t>
                      </a:r>
                      <a:endParaRPr lang="de-D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800" b="1" u="none" strike="noStrike" dirty="0">
                          <a:effectLst/>
                        </a:rPr>
                        <a:t>4,6</a:t>
                      </a:r>
                      <a:endParaRPr lang="de-DE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7937840"/>
                  </a:ext>
                </a:extLst>
              </a:tr>
              <a:tr h="122303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 err="1">
                          <a:effectLst/>
                        </a:rPr>
                        <a:t>Stdev</a:t>
                      </a:r>
                      <a:r>
                        <a:rPr lang="de-DE" sz="2800" u="none" strike="noStrike" dirty="0">
                          <a:effectLst/>
                        </a:rPr>
                        <a:t> =          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164,4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 </a:t>
                      </a:r>
                      <a:r>
                        <a:rPr lang="de-DE" sz="2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failed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n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de-DE" sz="2800" u="none" strike="noStrike" dirty="0">
                          <a:effectLst/>
                        </a:rPr>
                        <a:t>371</a:t>
                      </a:r>
                      <a:endParaRPr lang="de-DE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1172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1799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862047-3AAE-CBD3-C7F7-C1EDFF014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Work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gelatin</a:t>
            </a:r>
            <a:r>
              <a:rPr lang="de-DE" dirty="0"/>
              <a:t> on </a:t>
            </a:r>
            <a:r>
              <a:rPr lang="de-DE" dirty="0" err="1"/>
              <a:t>zooplankton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cumbersome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A43B8F7-F49C-AA2D-9EAE-75A72F348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4400" dirty="0"/>
              <a:t>I </a:t>
            </a:r>
            <a:r>
              <a:rPr lang="de-DE" sz="4400" dirty="0" err="1"/>
              <a:t>complained</a:t>
            </a:r>
            <a:r>
              <a:rPr lang="de-DE" sz="4400" dirty="0"/>
              <a:t> to a friend: I </a:t>
            </a:r>
            <a:r>
              <a:rPr lang="de-DE" sz="4400" dirty="0" err="1"/>
              <a:t>must</a:t>
            </a:r>
            <a:r>
              <a:rPr lang="de-DE" sz="4400" dirty="0"/>
              <a:t> </a:t>
            </a:r>
            <a:r>
              <a:rPr lang="de-DE" sz="4400" dirty="0" err="1"/>
              <a:t>impede</a:t>
            </a:r>
            <a:r>
              <a:rPr lang="de-DE" sz="4400" dirty="0"/>
              <a:t> the </a:t>
            </a:r>
            <a:r>
              <a:rPr lang="de-DE" sz="4400" dirty="0" err="1"/>
              <a:t>sedimentation</a:t>
            </a:r>
            <a:r>
              <a:rPr lang="de-DE" sz="4400" dirty="0"/>
              <a:t>.</a:t>
            </a:r>
          </a:p>
          <a:p>
            <a:r>
              <a:rPr lang="de-DE" sz="4400" dirty="0"/>
              <a:t>Two </a:t>
            </a:r>
            <a:r>
              <a:rPr lang="de-DE" sz="4400" dirty="0" err="1"/>
              <a:t>days</a:t>
            </a:r>
            <a:r>
              <a:rPr lang="de-DE" sz="4400" dirty="0"/>
              <a:t> </a:t>
            </a:r>
            <a:r>
              <a:rPr lang="de-DE" sz="4400" dirty="0" err="1"/>
              <a:t>later</a:t>
            </a:r>
            <a:r>
              <a:rPr lang="de-DE" sz="4400" dirty="0"/>
              <a:t> he </a:t>
            </a:r>
            <a:r>
              <a:rPr lang="de-DE" sz="4400" dirty="0" err="1"/>
              <a:t>called</a:t>
            </a:r>
            <a:r>
              <a:rPr lang="de-DE" sz="4400" dirty="0"/>
              <a:t> </a:t>
            </a:r>
            <a:r>
              <a:rPr lang="de-DE" sz="4400" dirty="0" err="1"/>
              <a:t>me</a:t>
            </a:r>
            <a:r>
              <a:rPr lang="de-DE" sz="4400" dirty="0"/>
              <a:t> back:</a:t>
            </a:r>
          </a:p>
          <a:p>
            <a:r>
              <a:rPr lang="de-DE" sz="4400" dirty="0"/>
              <a:t>Come </a:t>
            </a:r>
            <a:r>
              <a:rPr lang="de-DE" sz="4400" dirty="0" err="1"/>
              <a:t>over</a:t>
            </a:r>
            <a:r>
              <a:rPr lang="de-DE" sz="4400" dirty="0"/>
              <a:t> and </a:t>
            </a:r>
            <a:r>
              <a:rPr lang="de-DE" sz="4400" dirty="0" err="1"/>
              <a:t>take</a:t>
            </a:r>
            <a:r>
              <a:rPr lang="de-DE" sz="4400" dirty="0"/>
              <a:t> </a:t>
            </a:r>
            <a:r>
              <a:rPr lang="de-DE" sz="4400" dirty="0" err="1"/>
              <a:t>along</a:t>
            </a:r>
            <a:r>
              <a:rPr lang="de-DE" sz="4400" dirty="0"/>
              <a:t> </a:t>
            </a:r>
            <a:r>
              <a:rPr lang="de-DE" sz="4400" dirty="0" err="1"/>
              <a:t>my</a:t>
            </a:r>
            <a:r>
              <a:rPr lang="de-DE" sz="4400" dirty="0"/>
              <a:t> </a:t>
            </a:r>
          </a:p>
          <a:p>
            <a:r>
              <a:rPr lang="de-DE" sz="6000" dirty="0" err="1"/>
              <a:t>magnetic</a:t>
            </a:r>
            <a:r>
              <a:rPr lang="de-DE" sz="6000" dirty="0"/>
              <a:t> </a:t>
            </a:r>
            <a:r>
              <a:rPr lang="de-DE" sz="6000" dirty="0" err="1"/>
              <a:t>stirrer</a:t>
            </a:r>
            <a:r>
              <a:rPr lang="de-DE" sz="4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1109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3A29DC-603B-17A1-9B14-5C9DF2C76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24 </a:t>
            </a:r>
            <a:r>
              <a:rPr lang="de-DE" dirty="0" err="1"/>
              <a:t>January</a:t>
            </a:r>
            <a:r>
              <a:rPr lang="de-DE" dirty="0"/>
              <a:t> 2026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7A789909-30FC-DC23-11F7-DF93E5D3A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4000" dirty="0"/>
              <a:t>Just </a:t>
            </a:r>
            <a:r>
              <a:rPr lang="de-DE" sz="4000" dirty="0" err="1"/>
              <a:t>one</a:t>
            </a:r>
            <a:r>
              <a:rPr lang="de-DE" sz="4000" dirty="0"/>
              <a:t> </a:t>
            </a:r>
            <a:r>
              <a:rPr lang="de-DE" sz="4000" dirty="0" err="1"/>
              <a:t>month</a:t>
            </a:r>
            <a:r>
              <a:rPr lang="de-DE" sz="4000" dirty="0"/>
              <a:t> after </a:t>
            </a:r>
            <a:r>
              <a:rPr lang="de-DE" sz="4000" dirty="0" err="1"/>
              <a:t>the</a:t>
            </a:r>
            <a:r>
              <a:rPr lang="de-DE" sz="4000" dirty="0"/>
              <a:t> </a:t>
            </a:r>
            <a:r>
              <a:rPr lang="de-DE" sz="4000" dirty="0" err="1"/>
              <a:t>winter</a:t>
            </a:r>
            <a:r>
              <a:rPr lang="de-DE" sz="4000" dirty="0"/>
              <a:t> </a:t>
            </a:r>
            <a:r>
              <a:rPr lang="de-DE" sz="4000" dirty="0" err="1"/>
              <a:t>solistice</a:t>
            </a:r>
            <a:r>
              <a:rPr lang="de-DE" sz="4000" dirty="0"/>
              <a:t> </a:t>
            </a:r>
          </a:p>
          <a:p>
            <a:r>
              <a:rPr lang="de-DE" sz="4000" dirty="0"/>
              <a:t>(25 </a:t>
            </a:r>
            <a:r>
              <a:rPr lang="de-DE" sz="4000" dirty="0" err="1"/>
              <a:t>December</a:t>
            </a:r>
            <a:r>
              <a:rPr lang="de-DE" sz="4000" dirty="0"/>
              <a:t>)</a:t>
            </a:r>
          </a:p>
          <a:p>
            <a:r>
              <a:rPr lang="de-DE" sz="4000" dirty="0"/>
              <a:t>The </a:t>
            </a:r>
            <a:r>
              <a:rPr lang="de-DE" sz="4000" dirty="0" err="1"/>
              <a:t>daylength</a:t>
            </a:r>
            <a:r>
              <a:rPr lang="de-DE" sz="4000" dirty="0"/>
              <a:t> </a:t>
            </a:r>
            <a:r>
              <a:rPr lang="de-DE" sz="4000" dirty="0" err="1"/>
              <a:t>is</a:t>
            </a:r>
            <a:r>
              <a:rPr lang="de-DE" sz="4000" dirty="0"/>
              <a:t> </a:t>
            </a:r>
            <a:r>
              <a:rPr lang="de-DE" sz="4000" dirty="0" err="1"/>
              <a:t>increasing</a:t>
            </a:r>
            <a:endParaRPr lang="de-DE" sz="4000" dirty="0"/>
          </a:p>
          <a:p>
            <a:r>
              <a:rPr lang="de-DE" sz="4000" dirty="0"/>
              <a:t>Some </a:t>
            </a:r>
            <a:r>
              <a:rPr lang="de-DE" sz="4000" dirty="0" err="1"/>
              <a:t>organisms</a:t>
            </a:r>
            <a:r>
              <a:rPr lang="de-DE" sz="4000" dirty="0"/>
              <a:t> </a:t>
            </a:r>
            <a:r>
              <a:rPr lang="de-DE" sz="4000" dirty="0" err="1"/>
              <a:t>start</a:t>
            </a:r>
            <a:r>
              <a:rPr lang="de-DE" sz="4000" dirty="0"/>
              <a:t> </a:t>
            </a:r>
            <a:r>
              <a:rPr lang="de-DE" sz="4000" dirty="0" err="1"/>
              <a:t>reproduction</a:t>
            </a:r>
            <a:endParaRPr lang="de-DE" sz="4000" dirty="0"/>
          </a:p>
          <a:p>
            <a:r>
              <a:rPr lang="de-DE" sz="4000" dirty="0"/>
              <a:t>Offspring </a:t>
            </a:r>
            <a:r>
              <a:rPr lang="de-DE" sz="4000" dirty="0" err="1"/>
              <a:t>is</a:t>
            </a:r>
            <a:r>
              <a:rPr lang="de-DE" sz="4000" dirty="0"/>
              <a:t> visible</a:t>
            </a:r>
          </a:p>
        </p:txBody>
      </p:sp>
    </p:spTree>
    <p:extLst>
      <p:ext uri="{BB962C8B-B14F-4D97-AF65-F5344CB8AC3E}">
        <p14:creationId xmlns:p14="http://schemas.microsoft.com/office/powerpoint/2010/main" val="1780378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12A503-5529-7149-E4F1-08DAB0A84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24 </a:t>
            </a:r>
            <a:r>
              <a:rPr lang="de-DE" sz="3600" dirty="0" err="1"/>
              <a:t>January</a:t>
            </a:r>
            <a:r>
              <a:rPr lang="de-DE" sz="3600" dirty="0"/>
              <a:t> 2026, 1-7 m </a:t>
            </a:r>
            <a:r>
              <a:rPr lang="de-DE" sz="3600" dirty="0" err="1"/>
              <a:t>depth</a:t>
            </a:r>
            <a:r>
              <a:rPr lang="de-DE" sz="3600" dirty="0"/>
              <a:t>, 5 ml </a:t>
            </a:r>
            <a:r>
              <a:rPr lang="de-DE" sz="3600" dirty="0" err="1"/>
              <a:t>from</a:t>
            </a:r>
            <a:r>
              <a:rPr lang="de-DE" sz="3600" dirty="0"/>
              <a:t> 200 ml, </a:t>
            </a:r>
            <a:r>
              <a:rPr lang="de-DE" sz="3600" dirty="0" err="1"/>
              <a:t>Cyclopoida</a:t>
            </a:r>
            <a:r>
              <a:rPr lang="de-DE" sz="3600" dirty="0"/>
              <a:t>. Test </a:t>
            </a:r>
            <a:r>
              <a:rPr lang="de-DE" sz="3600" dirty="0" err="1"/>
              <a:t>for</a:t>
            </a:r>
            <a:r>
              <a:rPr lang="de-DE" sz="3600" dirty="0"/>
              <a:t> normal </a:t>
            </a:r>
            <a:r>
              <a:rPr lang="de-DE" sz="3600" dirty="0" err="1"/>
              <a:t>distribution</a:t>
            </a:r>
            <a:r>
              <a:rPr lang="de-DE" sz="3600" dirty="0"/>
              <a:t> </a:t>
            </a:r>
            <a:r>
              <a:rPr lang="de-DE" sz="3600" dirty="0" err="1"/>
              <a:t>failed</a:t>
            </a:r>
            <a:endParaRPr lang="de-DE" sz="3600" dirty="0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27BD5ACE-4F59-4C14-A903-1281159F63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684998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0025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94793A-B6E4-F0D0-C00D-4E69253A7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24 </a:t>
            </a:r>
            <a:r>
              <a:rPr lang="de-DE" sz="3600" dirty="0" err="1"/>
              <a:t>January</a:t>
            </a:r>
            <a:r>
              <a:rPr lang="de-DE" sz="3600" dirty="0"/>
              <a:t> 2026, 1-7 m Depth, 5 ml </a:t>
            </a:r>
            <a:r>
              <a:rPr lang="de-DE" sz="3600" dirty="0" err="1"/>
              <a:t>from</a:t>
            </a:r>
            <a:r>
              <a:rPr lang="de-DE" sz="3600" dirty="0"/>
              <a:t> 100 ml,</a:t>
            </a:r>
            <a:br>
              <a:rPr lang="de-DE" sz="3600" dirty="0"/>
            </a:br>
            <a:r>
              <a:rPr lang="de-DE" sz="3600" dirty="0" err="1"/>
              <a:t>Cyclopoida</a:t>
            </a:r>
            <a:r>
              <a:rPr lang="de-DE" sz="3600" dirty="0"/>
              <a:t>, Test </a:t>
            </a:r>
            <a:r>
              <a:rPr lang="de-DE" sz="3600" dirty="0" err="1"/>
              <a:t>for</a:t>
            </a:r>
            <a:r>
              <a:rPr lang="de-DE" sz="3600" dirty="0"/>
              <a:t> normal </a:t>
            </a:r>
            <a:r>
              <a:rPr lang="de-DE" sz="3600" dirty="0" err="1"/>
              <a:t>distribution</a:t>
            </a:r>
            <a:r>
              <a:rPr lang="de-DE" sz="3600" dirty="0"/>
              <a:t> positive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EC9CF0F3-1DC7-178C-E9EA-1204104D44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8727955"/>
              </p:ext>
            </p:extLst>
          </p:nvPr>
        </p:nvGraphicFramePr>
        <p:xfrm>
          <a:off x="838200" y="1825625"/>
          <a:ext cx="4981832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Diagramm 4">
            <a:extLst>
              <a:ext uri="{FF2B5EF4-FFF2-40B4-BE49-F238E27FC236}">
                <a16:creationId xmlns:a16="http://schemas.microsoft.com/office/drawing/2014/main" id="{FC06064B-0089-4125-B969-33D6448786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973123"/>
              </p:ext>
            </p:extLst>
          </p:nvPr>
        </p:nvGraphicFramePr>
        <p:xfrm>
          <a:off x="5820032" y="1927654"/>
          <a:ext cx="4572000" cy="3978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6033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20DF42-5742-EC2A-6DC9-FE58E6CCF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24 </a:t>
            </a:r>
            <a:r>
              <a:rPr lang="de-DE" dirty="0" err="1"/>
              <a:t>January</a:t>
            </a:r>
            <a:r>
              <a:rPr lang="de-DE" dirty="0"/>
              <a:t> 2026, 8-12 m Depth, 5 ml </a:t>
            </a:r>
            <a:r>
              <a:rPr lang="de-DE" dirty="0" err="1"/>
              <a:t>from</a:t>
            </a:r>
            <a:r>
              <a:rPr lang="de-DE" dirty="0"/>
              <a:t> 100 ml,</a:t>
            </a:r>
            <a:br>
              <a:rPr lang="de-DE" dirty="0"/>
            </a:br>
            <a:r>
              <a:rPr lang="de-DE" dirty="0" err="1"/>
              <a:t>Cyclopoida</a:t>
            </a:r>
            <a:r>
              <a:rPr lang="de-DE" dirty="0"/>
              <a:t>, subsample 1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C6AC02B6-A206-6E9D-96E5-99FC910FDD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931182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461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791BB1-82F3-0D5B-F993-86220D910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Test for normal </a:t>
            </a:r>
            <a:r>
              <a:rPr lang="de-DE" dirty="0" err="1"/>
              <a:t>distribution</a:t>
            </a:r>
            <a:r>
              <a:rPr lang="de-DE" dirty="0"/>
              <a:t>, </a:t>
            </a:r>
            <a:r>
              <a:rPr lang="de-DE" dirty="0" err="1"/>
              <a:t>according</a:t>
            </a:r>
            <a:r>
              <a:rPr lang="de-DE" dirty="0"/>
              <a:t> to David et al 1954 in Sachs, Angewandte Statistik 1978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D73FE0-9753-3358-E211-256556CCD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fontAlgn="b">
              <a:buNone/>
            </a:pPr>
            <a:r>
              <a:rPr lang="de-DE" sz="3600" dirty="0"/>
              <a:t>Max            1889                        </a:t>
            </a:r>
            <a:r>
              <a:rPr lang="de-DE" sz="3600" dirty="0" err="1"/>
              <a:t>upper</a:t>
            </a:r>
            <a:r>
              <a:rPr lang="de-DE" sz="3600" dirty="0"/>
              <a:t> </a:t>
            </a:r>
            <a:r>
              <a:rPr lang="de-DE" sz="3600" dirty="0" err="1"/>
              <a:t>bounds</a:t>
            </a:r>
            <a:r>
              <a:rPr lang="de-DE" sz="3600" dirty="0"/>
              <a:t>            6,39      </a:t>
            </a:r>
          </a:p>
          <a:p>
            <a:pPr marL="0" indent="0" fontAlgn="b">
              <a:buNone/>
            </a:pPr>
            <a:r>
              <a:rPr lang="de-DE" sz="3600" dirty="0"/>
              <a:t>Min                489                        </a:t>
            </a:r>
            <a:r>
              <a:rPr lang="de-DE" sz="3600" dirty="0" err="1"/>
              <a:t>lower</a:t>
            </a:r>
            <a:r>
              <a:rPr lang="de-DE" sz="3600" dirty="0"/>
              <a:t> </a:t>
            </a:r>
            <a:r>
              <a:rPr lang="de-DE" sz="3600" dirty="0" err="1"/>
              <a:t>bounds</a:t>
            </a:r>
            <a:r>
              <a:rPr lang="de-DE" sz="3600" dirty="0"/>
              <a:t>            4,9</a:t>
            </a:r>
          </a:p>
          <a:p>
            <a:pPr marL="0" indent="0" fontAlgn="b">
              <a:buNone/>
            </a:pPr>
            <a:r>
              <a:rPr lang="de-DE" sz="3600" dirty="0"/>
              <a:t>R                   1400                       n  =  194</a:t>
            </a:r>
          </a:p>
          <a:p>
            <a:pPr marL="0" indent="0" fontAlgn="b">
              <a:buNone/>
            </a:pPr>
            <a:r>
              <a:rPr lang="de-DE" sz="3600" dirty="0" err="1"/>
              <a:t>Stdev</a:t>
            </a:r>
            <a:r>
              <a:rPr lang="de-DE" sz="3600" dirty="0"/>
              <a:t>             312</a:t>
            </a:r>
          </a:p>
          <a:p>
            <a:pPr marL="0" indent="0" fontAlgn="b">
              <a:buNone/>
            </a:pPr>
            <a:r>
              <a:rPr lang="de-DE" sz="3600" dirty="0"/>
              <a:t>R/s                    4,48                    outside the </a:t>
            </a:r>
            <a:r>
              <a:rPr lang="de-DE" sz="3600" dirty="0" err="1"/>
              <a:t>limits</a:t>
            </a:r>
            <a:endParaRPr lang="de-DE" sz="3600" dirty="0"/>
          </a:p>
        </p:txBody>
      </p:sp>
    </p:spTree>
    <p:extLst>
      <p:ext uri="{BB962C8B-B14F-4D97-AF65-F5344CB8AC3E}">
        <p14:creationId xmlns:p14="http://schemas.microsoft.com/office/powerpoint/2010/main" val="2419276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349050-34BE-02E4-DDE3-1D8ABFEE0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24 </a:t>
            </a:r>
            <a:r>
              <a:rPr lang="de-DE" dirty="0" err="1"/>
              <a:t>January</a:t>
            </a:r>
            <a:r>
              <a:rPr lang="de-DE" dirty="0"/>
              <a:t> 2026, 8-12 m Depth, 5 ml </a:t>
            </a:r>
            <a:r>
              <a:rPr lang="de-DE" dirty="0" err="1"/>
              <a:t>from</a:t>
            </a:r>
            <a:r>
              <a:rPr lang="de-DE" dirty="0"/>
              <a:t> 100 ml,</a:t>
            </a:r>
            <a:br>
              <a:rPr lang="de-DE" dirty="0"/>
            </a:br>
            <a:r>
              <a:rPr lang="de-DE" dirty="0" err="1"/>
              <a:t>Cyclopoida</a:t>
            </a:r>
            <a:r>
              <a:rPr lang="de-DE" dirty="0"/>
              <a:t>, subsample 2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FB58B66A-478E-CD5B-08E6-40B73442C5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557716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03482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49DC12-9FDD-962D-9643-488B3DBF9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Test for normal </a:t>
            </a:r>
            <a:r>
              <a:rPr lang="de-DE" dirty="0" err="1"/>
              <a:t>distribution</a:t>
            </a:r>
            <a:r>
              <a:rPr lang="de-DE" dirty="0"/>
              <a:t>, </a:t>
            </a:r>
            <a:r>
              <a:rPr lang="de-DE" dirty="0" err="1"/>
              <a:t>according</a:t>
            </a:r>
            <a:r>
              <a:rPr lang="de-DE" dirty="0"/>
              <a:t> to David et al 1954 in Sachs, Angewandte Statistik 1978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9FF4DCB-CF83-87E3-F75A-BA26782DD1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3600" dirty="0"/>
              <a:t>Max                   2000                </a:t>
            </a:r>
            <a:r>
              <a:rPr lang="de-DE" sz="3600" dirty="0" err="1"/>
              <a:t>upper</a:t>
            </a:r>
            <a:r>
              <a:rPr lang="de-DE" sz="3600" dirty="0"/>
              <a:t> </a:t>
            </a:r>
            <a:r>
              <a:rPr lang="de-DE" sz="3600" dirty="0" err="1"/>
              <a:t>bounds</a:t>
            </a:r>
            <a:r>
              <a:rPr lang="de-DE" sz="3600" dirty="0"/>
              <a:t>              6,15</a:t>
            </a:r>
          </a:p>
          <a:p>
            <a:r>
              <a:rPr lang="de-DE" sz="3600" dirty="0"/>
              <a:t>Min                      422,2             </a:t>
            </a:r>
            <a:r>
              <a:rPr lang="de-DE" sz="3600" dirty="0" err="1"/>
              <a:t>lower</a:t>
            </a:r>
            <a:r>
              <a:rPr lang="de-DE" sz="3600" dirty="0"/>
              <a:t> </a:t>
            </a:r>
            <a:r>
              <a:rPr lang="de-DE" sz="3600" dirty="0" err="1"/>
              <a:t>bounds</a:t>
            </a:r>
            <a:r>
              <a:rPr lang="de-DE" sz="3600" dirty="0"/>
              <a:t>               4,9</a:t>
            </a:r>
          </a:p>
          <a:p>
            <a:r>
              <a:rPr lang="de-DE" sz="3600" dirty="0"/>
              <a:t>R                         1577,8             n =                                275</a:t>
            </a:r>
          </a:p>
          <a:p>
            <a:r>
              <a:rPr lang="de-DE" sz="3600" dirty="0" err="1"/>
              <a:t>Stdev</a:t>
            </a:r>
            <a:r>
              <a:rPr lang="de-DE" sz="3600" dirty="0"/>
              <a:t>                   307,76</a:t>
            </a:r>
          </a:p>
          <a:p>
            <a:r>
              <a:rPr lang="de-DE" sz="3600" b="1" dirty="0"/>
              <a:t>R/s                              5,13</a:t>
            </a:r>
          </a:p>
        </p:txBody>
      </p:sp>
    </p:spTree>
    <p:extLst>
      <p:ext uri="{BB962C8B-B14F-4D97-AF65-F5344CB8AC3E}">
        <p14:creationId xmlns:p14="http://schemas.microsoft.com/office/powerpoint/2010/main" val="1110827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0AF373-B384-F7B0-EDB5-4AEAF4D9B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dirty="0"/>
              <a:t>6 April 2026, 3-7 m </a:t>
            </a:r>
            <a:r>
              <a:rPr lang="de-DE" dirty="0" err="1"/>
              <a:t>depth</a:t>
            </a:r>
            <a:r>
              <a:rPr lang="de-DE" dirty="0"/>
              <a:t>, 2 ml </a:t>
            </a:r>
            <a:r>
              <a:rPr lang="de-DE" dirty="0" err="1"/>
              <a:t>from</a:t>
            </a:r>
            <a:r>
              <a:rPr lang="de-DE" dirty="0"/>
              <a:t> 200 ml</a:t>
            </a:r>
            <a:br>
              <a:rPr lang="de-DE" dirty="0"/>
            </a:br>
            <a:r>
              <a:rPr lang="de-DE" sz="4000" i="1" dirty="0"/>
              <a:t>Daphnia </a:t>
            </a:r>
            <a:r>
              <a:rPr lang="de-DE" sz="4000" i="1" dirty="0" err="1"/>
              <a:t>galeata</a:t>
            </a:r>
            <a:r>
              <a:rPr lang="de-DE" sz="4000" dirty="0"/>
              <a:t>, subsample 1</a:t>
            </a:r>
          </a:p>
        </p:txBody>
      </p:sp>
      <p:graphicFrame>
        <p:nvGraphicFramePr>
          <p:cNvPr id="5" name="Inhaltsplatzhalter 4">
            <a:extLst>
              <a:ext uri="{FF2B5EF4-FFF2-40B4-BE49-F238E27FC236}">
                <a16:creationId xmlns:a16="http://schemas.microsoft.com/office/drawing/2014/main" id="{4635E201-E3A6-497E-AD18-381D4CA6E3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340987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6978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40072-8E1A-F13F-50EB-4B1F8CD23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E8DD7-A338-664B-FD24-5C561AD24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Test for normal </a:t>
            </a:r>
            <a:r>
              <a:rPr lang="de-DE" dirty="0" err="1"/>
              <a:t>distribution</a:t>
            </a:r>
            <a:r>
              <a:rPr lang="de-DE" dirty="0"/>
              <a:t>, </a:t>
            </a:r>
            <a:r>
              <a:rPr lang="de-DE" dirty="0" err="1"/>
              <a:t>according</a:t>
            </a:r>
            <a:r>
              <a:rPr lang="de-DE" dirty="0"/>
              <a:t> to </a:t>
            </a:r>
            <a:r>
              <a:rPr lang="de-DE" sz="3600" dirty="0"/>
              <a:t>David et al 1954 in Sachs, Angewandte Statistik 1978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3CB77276-B3CE-48D8-3566-D3EA912AE6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7637774"/>
              </p:ext>
            </p:extLst>
          </p:nvPr>
        </p:nvGraphicFramePr>
        <p:xfrm>
          <a:off x="1113692" y="2031048"/>
          <a:ext cx="9495693" cy="41356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65231">
                  <a:extLst>
                    <a:ext uri="{9D8B030D-6E8A-4147-A177-3AD203B41FA5}">
                      <a16:colId xmlns:a16="http://schemas.microsoft.com/office/drawing/2014/main" val="2996469262"/>
                    </a:ext>
                  </a:extLst>
                </a:gridCol>
                <a:gridCol w="3165231">
                  <a:extLst>
                    <a:ext uri="{9D8B030D-6E8A-4147-A177-3AD203B41FA5}">
                      <a16:colId xmlns:a16="http://schemas.microsoft.com/office/drawing/2014/main" val="2684434157"/>
                    </a:ext>
                  </a:extLst>
                </a:gridCol>
                <a:gridCol w="3165231">
                  <a:extLst>
                    <a:ext uri="{9D8B030D-6E8A-4147-A177-3AD203B41FA5}">
                      <a16:colId xmlns:a16="http://schemas.microsoft.com/office/drawing/2014/main" val="742742473"/>
                    </a:ext>
                  </a:extLst>
                </a:gridCol>
              </a:tblGrid>
              <a:tr h="479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 err="1">
                          <a:effectLst/>
                        </a:rPr>
                        <a:t>max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70536746"/>
                  </a:ext>
                </a:extLst>
              </a:tr>
              <a:tr h="479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min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333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72533969"/>
                  </a:ext>
                </a:extLst>
              </a:tr>
              <a:tr h="479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R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45849834"/>
                  </a:ext>
                </a:extLst>
              </a:tr>
              <a:tr h="479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SD  s       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52584249"/>
                  </a:ext>
                </a:extLst>
              </a:tr>
              <a:tr h="4797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R/s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5,096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77046681"/>
                  </a:ext>
                </a:extLst>
              </a:tr>
              <a:tr h="86839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 err="1">
                          <a:effectLst/>
                        </a:rPr>
                        <a:t>upper</a:t>
                      </a:r>
                      <a:r>
                        <a:rPr lang="de-DE" sz="2400" u="none" strike="noStrike" dirty="0">
                          <a:effectLst/>
                        </a:rPr>
                        <a:t> </a:t>
                      </a:r>
                      <a:r>
                        <a:rPr lang="de-DE" sz="2400" u="none" strike="noStrike" dirty="0" err="1">
                          <a:effectLst/>
                        </a:rPr>
                        <a:t>bound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6,72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18150317"/>
                  </a:ext>
                </a:extLst>
              </a:tr>
              <a:tr h="86839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>
                          <a:effectLst/>
                        </a:rPr>
                        <a:t>lower bound</a:t>
                      </a:r>
                      <a:endParaRPr lang="de-DE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de-DE" sz="2400" u="none" strike="noStrike" dirty="0">
                          <a:effectLst/>
                        </a:rPr>
                        <a:t>5,49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33100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9900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819728-2EFE-1FF4-C539-40E89C2E5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6 April 2026, 3-7 m </a:t>
            </a:r>
            <a:r>
              <a:rPr lang="de-DE" dirty="0" err="1"/>
              <a:t>depth</a:t>
            </a:r>
            <a:r>
              <a:rPr lang="de-DE" dirty="0"/>
              <a:t>, 2 ml </a:t>
            </a:r>
            <a:r>
              <a:rPr lang="de-DE" dirty="0" err="1"/>
              <a:t>from</a:t>
            </a:r>
            <a:r>
              <a:rPr lang="de-DE" dirty="0"/>
              <a:t> 200 ml</a:t>
            </a:r>
            <a:br>
              <a:rPr lang="de-DE" dirty="0"/>
            </a:br>
            <a:r>
              <a:rPr lang="de-DE" sz="4000" i="1" dirty="0"/>
              <a:t>Daphnia </a:t>
            </a:r>
            <a:r>
              <a:rPr lang="de-DE" sz="4000" i="1" dirty="0" err="1"/>
              <a:t>galeata</a:t>
            </a:r>
            <a:r>
              <a:rPr lang="de-DE" sz="4000" dirty="0"/>
              <a:t>, subsample 2 and 3</a:t>
            </a:r>
            <a:endParaRPr lang="de-DE" dirty="0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04BF43FE-3B14-E5F5-B38D-6133F81003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4425116"/>
              </p:ext>
            </p:extLst>
          </p:nvPr>
        </p:nvGraphicFramePr>
        <p:xfrm>
          <a:off x="838200" y="1690688"/>
          <a:ext cx="1019175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50258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336FEE-18CB-0F24-2846-68BF5AFAF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Test for normal </a:t>
            </a:r>
            <a:r>
              <a:rPr lang="de-DE" dirty="0" err="1"/>
              <a:t>distribution</a:t>
            </a:r>
            <a:r>
              <a:rPr lang="de-DE" dirty="0"/>
              <a:t>, </a:t>
            </a:r>
            <a:r>
              <a:rPr lang="de-DE" dirty="0" err="1"/>
              <a:t>according</a:t>
            </a:r>
            <a:r>
              <a:rPr lang="de-DE" dirty="0"/>
              <a:t> to David et al 1954 in Sachs, Angewandte Statistik 1978</a:t>
            </a:r>
          </a:p>
        </p:txBody>
      </p:sp>
      <p:graphicFrame>
        <p:nvGraphicFramePr>
          <p:cNvPr id="6" name="Inhaltsplatzhalter 5">
            <a:extLst>
              <a:ext uri="{FF2B5EF4-FFF2-40B4-BE49-F238E27FC236}">
                <a16:creationId xmlns:a16="http://schemas.microsoft.com/office/drawing/2014/main" id="{AB3F68A0-BB82-ACDB-2C74-2C3F1C8850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6124992"/>
              </p:ext>
            </p:extLst>
          </p:nvPr>
        </p:nvGraphicFramePr>
        <p:xfrm>
          <a:off x="838200" y="1825625"/>
          <a:ext cx="10515597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90518875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15622957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418865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err="1"/>
                        <a:t>max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451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23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1755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46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SD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452,2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340,3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626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R/s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4,23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5,16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85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Upper </a:t>
                      </a:r>
                      <a:r>
                        <a:rPr lang="de-DE" dirty="0" err="1"/>
                        <a:t>bound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6,72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6,72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866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Lower </a:t>
                      </a:r>
                      <a:r>
                        <a:rPr lang="de-DE" dirty="0" err="1"/>
                        <a:t>bound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5,49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618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4273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3143E6-9E61-96F6-BA9D-8DCB65077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6 April 2026, 3-7 m </a:t>
            </a:r>
            <a:r>
              <a:rPr lang="de-DE" dirty="0" err="1"/>
              <a:t>depth</a:t>
            </a:r>
            <a:r>
              <a:rPr lang="de-DE" dirty="0"/>
              <a:t>, 2 ml </a:t>
            </a:r>
            <a:r>
              <a:rPr lang="de-DE" dirty="0" err="1"/>
              <a:t>from</a:t>
            </a:r>
            <a:r>
              <a:rPr lang="de-DE" dirty="0"/>
              <a:t> 200 ml</a:t>
            </a:r>
            <a:br>
              <a:rPr lang="de-DE" dirty="0"/>
            </a:br>
            <a:r>
              <a:rPr lang="de-DE" sz="4000" i="1" dirty="0"/>
              <a:t>Daphnia </a:t>
            </a:r>
            <a:r>
              <a:rPr lang="de-DE" sz="4000" i="1" dirty="0" err="1"/>
              <a:t>galeata</a:t>
            </a:r>
            <a:r>
              <a:rPr lang="de-DE" sz="4000" dirty="0"/>
              <a:t>, subsample 3</a:t>
            </a:r>
            <a:endParaRPr lang="de-DE" dirty="0"/>
          </a:p>
        </p:txBody>
      </p:sp>
      <p:graphicFrame>
        <p:nvGraphicFramePr>
          <p:cNvPr id="5" name="Inhaltsplatzhalter 4">
            <a:extLst>
              <a:ext uri="{FF2B5EF4-FFF2-40B4-BE49-F238E27FC236}">
                <a16:creationId xmlns:a16="http://schemas.microsoft.com/office/drawing/2014/main" id="{B6525022-EED4-8910-BA65-66F3AC7BAD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447758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50582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2C6C48-E2D1-5D2D-71E2-2201E7AD3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Test for normal </a:t>
            </a:r>
            <a:r>
              <a:rPr lang="de-DE" dirty="0" err="1"/>
              <a:t>distribution</a:t>
            </a:r>
            <a:r>
              <a:rPr lang="de-DE" dirty="0"/>
              <a:t>, </a:t>
            </a:r>
            <a:r>
              <a:rPr lang="de-DE" dirty="0" err="1"/>
              <a:t>according</a:t>
            </a:r>
            <a:r>
              <a:rPr lang="de-DE" dirty="0"/>
              <a:t> to David et al 1954 in Sachs, Angewandte Statistik 1978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6291C622-820C-7BBC-227A-50471FEA8E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286322"/>
              </p:ext>
            </p:extLst>
          </p:nvPr>
        </p:nvGraphicFramePr>
        <p:xfrm>
          <a:off x="838200" y="2454763"/>
          <a:ext cx="10515597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2981446352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245004383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1378001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dirty="0" err="1"/>
                        <a:t>max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90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06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01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SD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318,6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71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R/s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5,09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6,28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40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Upper </a:t>
                      </a:r>
                      <a:r>
                        <a:rPr lang="de-DE" dirty="0" err="1"/>
                        <a:t>bound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6,72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6,72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178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Lower </a:t>
                      </a:r>
                      <a:r>
                        <a:rPr lang="de-DE" dirty="0" err="1"/>
                        <a:t>bound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5,49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175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2434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38AA5E-5A77-8C1A-D9BA-BC61AE3D9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Links to </a:t>
            </a:r>
            <a:r>
              <a:rPr lang="de-DE" dirty="0" err="1"/>
              <a:t>records</a:t>
            </a:r>
            <a:r>
              <a:rPr lang="de-DE" dirty="0"/>
              <a:t> of </a:t>
            </a:r>
            <a:r>
              <a:rPr lang="de-DE" dirty="0" err="1"/>
              <a:t>zooplankton</a:t>
            </a:r>
            <a:r>
              <a:rPr lang="de-DE" dirty="0"/>
              <a:t> 2025/26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7ACE45-D6AA-2902-C096-8F8824F2E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>
                <a:hlinkClick r:id="rId2"/>
              </a:rPr>
              <a:t>https://p-fraktionen.de/zooplankton-september-2025/</a:t>
            </a:r>
            <a:endParaRPr lang="de-DE" dirty="0"/>
          </a:p>
          <a:p>
            <a:r>
              <a:rPr lang="de-DE" dirty="0">
                <a:hlinkClick r:id="rId3"/>
              </a:rPr>
              <a:t>https://p-fraktionen.de/zooplankton-dezember-2025-knielinger-see/</a:t>
            </a:r>
            <a:endParaRPr lang="de-DE" dirty="0"/>
          </a:p>
          <a:p>
            <a:r>
              <a:rPr lang="de-DE" dirty="0">
                <a:hlinkClick r:id="rId4"/>
              </a:rPr>
              <a:t>https://p-fraktionen.de/?s=knielinger+see+januar++2026</a:t>
            </a:r>
            <a:endParaRPr lang="de-DE" dirty="0"/>
          </a:p>
          <a:p>
            <a:r>
              <a:rPr lang="de-DE"/>
              <a:t>  https://p-fraktionen.de/?s=knielinger+see+april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25780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723DC-2B3E-757D-E4E5-0A6DA194A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Exchange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236DAE-74A6-FE2F-F45B-C31BA6F52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These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possible due to </a:t>
            </a:r>
            <a:r>
              <a:rPr lang="de-DE" dirty="0" err="1"/>
              <a:t>lively</a:t>
            </a:r>
            <a:r>
              <a:rPr lang="de-DE" dirty="0"/>
              <a:t> </a:t>
            </a:r>
            <a:r>
              <a:rPr lang="de-DE" dirty="0" err="1"/>
              <a:t>conversations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the </a:t>
            </a:r>
            <a:r>
              <a:rPr lang="de-DE" dirty="0" err="1"/>
              <a:t>fisheries</a:t>
            </a:r>
            <a:r>
              <a:rPr lang="de-DE" dirty="0"/>
              <a:t> </a:t>
            </a:r>
            <a:r>
              <a:rPr lang="de-DE" dirty="0" err="1"/>
              <a:t>technician</a:t>
            </a:r>
            <a:r>
              <a:rPr lang="de-DE" dirty="0"/>
              <a:t> Josef Hönig in Bruchsal-Heidelsheim.</a:t>
            </a:r>
          </a:p>
          <a:p>
            <a:r>
              <a:rPr lang="en-US" dirty="0"/>
              <a:t>In my view, there is a high need for better working methods and tools to achieve results in making predictions.</a:t>
            </a:r>
          </a:p>
          <a:p>
            <a:r>
              <a:rPr lang="en-US" dirty="0" err="1"/>
              <a:t>Planktology</a:t>
            </a:r>
            <a:r>
              <a:rPr lang="en-US" dirty="0"/>
              <a:t> in inland waters has long worked with equipment that causes artifacts. I have to criticize the gear.</a:t>
            </a:r>
          </a:p>
          <a:p>
            <a:r>
              <a:rPr lang="en-US" dirty="0"/>
              <a:t>I think that there is still a lot of work.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49894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F4D414-2746-B73A-3C59-1FCC18563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800" dirty="0" err="1"/>
              <a:t>Acknowledgements</a:t>
            </a:r>
            <a:endParaRPr lang="de-DE" sz="48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CBC516-2D9B-515B-8FA4-A93B379B1E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4000" dirty="0"/>
              <a:t>I </a:t>
            </a:r>
            <a:r>
              <a:rPr lang="de-DE" sz="4000" dirty="0" err="1"/>
              <a:t>thank</a:t>
            </a:r>
            <a:r>
              <a:rPr lang="de-DE" sz="4000" dirty="0"/>
              <a:t> Jürgen König </a:t>
            </a:r>
            <a:r>
              <a:rPr lang="de-DE" sz="4000" dirty="0" err="1"/>
              <a:t>from</a:t>
            </a:r>
            <a:r>
              <a:rPr lang="de-DE" sz="4000" dirty="0"/>
              <a:t> the Ettlingen Baths Administration </a:t>
            </a:r>
          </a:p>
          <a:p>
            <a:r>
              <a:rPr lang="de-DE" sz="4000" dirty="0"/>
              <a:t>and Thomas </a:t>
            </a:r>
            <a:r>
              <a:rPr lang="de-DE" sz="4000" dirty="0" err="1"/>
              <a:t>Biletzki</a:t>
            </a:r>
            <a:r>
              <a:rPr lang="de-DE" sz="4000" dirty="0"/>
              <a:t> </a:t>
            </a:r>
            <a:r>
              <a:rPr lang="de-DE" sz="4000" dirty="0" err="1"/>
              <a:t>from</a:t>
            </a:r>
            <a:r>
              <a:rPr lang="de-DE" sz="4000" dirty="0"/>
              <a:t> the Karlsruhe Anglers' </a:t>
            </a:r>
            <a:r>
              <a:rPr lang="de-DE" sz="4000" dirty="0" err="1"/>
              <a:t>Association</a:t>
            </a:r>
            <a:r>
              <a:rPr lang="de-DE" sz="4000" dirty="0"/>
              <a:t> </a:t>
            </a:r>
          </a:p>
          <a:p>
            <a:r>
              <a:rPr lang="de-DE" sz="4000" dirty="0"/>
              <a:t>for </a:t>
            </a:r>
            <a:r>
              <a:rPr lang="de-DE" sz="4000" dirty="0" err="1"/>
              <a:t>their</a:t>
            </a:r>
            <a:r>
              <a:rPr lang="de-DE" sz="4000" dirty="0"/>
              <a:t> support and for </a:t>
            </a:r>
            <a:r>
              <a:rPr lang="de-DE" sz="4000" dirty="0" err="1"/>
              <a:t>allowing</a:t>
            </a:r>
            <a:r>
              <a:rPr lang="de-DE" sz="4000" dirty="0"/>
              <a:t> </a:t>
            </a:r>
            <a:r>
              <a:rPr lang="de-DE" sz="4000" dirty="0" err="1"/>
              <a:t>me</a:t>
            </a:r>
            <a:r>
              <a:rPr lang="de-DE" sz="4000" dirty="0"/>
              <a:t> to publish </a:t>
            </a:r>
            <a:r>
              <a:rPr lang="de-DE" sz="4000" dirty="0" err="1"/>
              <a:t>these</a:t>
            </a:r>
            <a:r>
              <a:rPr lang="de-DE" sz="4000" dirty="0"/>
              <a:t> </a:t>
            </a:r>
            <a:r>
              <a:rPr lang="de-DE" sz="4000" dirty="0" err="1"/>
              <a:t>results</a:t>
            </a:r>
            <a:r>
              <a:rPr lang="de-DE" sz="4000" dirty="0"/>
              <a:t>.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37639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988E2B-8D49-5ADB-EFDF-B68775E13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800" dirty="0"/>
              <a:t>Thanks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21B49F-8C48-22FA-FDFB-A43C826C8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" y="1690688"/>
            <a:ext cx="10515600" cy="4351338"/>
          </a:xfrm>
        </p:spPr>
        <p:txBody>
          <a:bodyPr>
            <a:normAutofit/>
          </a:bodyPr>
          <a:lstStyle/>
          <a:p>
            <a:pPr algn="ctr"/>
            <a:endParaRPr lang="de-DE" sz="5400" dirty="0"/>
          </a:p>
          <a:p>
            <a:pPr marL="0" indent="0" algn="ctr">
              <a:buNone/>
            </a:pPr>
            <a:r>
              <a:rPr lang="en-US" sz="4800" dirty="0"/>
              <a:t>a lot for your attention.</a:t>
            </a:r>
          </a:p>
          <a:p>
            <a:pPr algn="ctr"/>
            <a:endParaRPr lang="en-US" sz="5400" dirty="0"/>
          </a:p>
          <a:p>
            <a:pPr algn="ctr"/>
            <a:r>
              <a:rPr lang="en-US" sz="4000" dirty="0"/>
              <a:t>Albert Keim</a:t>
            </a:r>
          </a:p>
          <a:p>
            <a:pPr algn="ctr"/>
            <a:r>
              <a:rPr lang="en-US" sz="4000" dirty="0" err="1"/>
              <a:t>Schlittengasse</a:t>
            </a:r>
            <a:r>
              <a:rPr lang="en-US" sz="4000" dirty="0"/>
              <a:t> 14, 76646 </a:t>
            </a:r>
            <a:r>
              <a:rPr lang="en-US" sz="4000" dirty="0" err="1"/>
              <a:t>Bruchsal</a:t>
            </a:r>
            <a:endParaRPr lang="en-US" sz="4000" dirty="0"/>
          </a:p>
          <a:p>
            <a:pPr algn="ctr"/>
            <a:endParaRPr lang="en-US" sz="5400" dirty="0"/>
          </a:p>
          <a:p>
            <a:pPr algn="ctr"/>
            <a:endParaRPr lang="de-DE" sz="5400" dirty="0"/>
          </a:p>
        </p:txBody>
      </p:sp>
    </p:spTree>
    <p:extLst>
      <p:ext uri="{BB962C8B-B14F-4D97-AF65-F5344CB8AC3E}">
        <p14:creationId xmlns:p14="http://schemas.microsoft.com/office/powerpoint/2010/main" val="2035357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1285</Words>
  <Application>Microsoft Office PowerPoint</Application>
  <PresentationFormat>Breitbild</PresentationFormat>
  <Paragraphs>305</Paragraphs>
  <Slides>34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34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Office</vt:lpstr>
      <vt:lpstr>Processing of zooplankton samples in the laboratory for results at significant level. </vt:lpstr>
      <vt:lpstr> Zooplankton samples  at significant levels</vt:lpstr>
      <vt:lpstr>Hensen (1891): </vt:lpstr>
      <vt:lpstr>Avoidance of artefacts</vt:lpstr>
      <vt:lpstr>A look back at Lake Buchtzig: vertikal migration! After stocking with 150 kg roach for 8,5 ha lake area</vt:lpstr>
      <vt:lpstr>A look back at Lake Buchtzig: normal distribution? After three years without roach stocking </vt:lpstr>
      <vt:lpstr>And fish stocking was done again.</vt:lpstr>
      <vt:lpstr>Draw the subsample</vt:lpstr>
      <vt:lpstr>Comparison of subsamples Eudiaptomus gracilis 22. August 2026; 1-6 m depth. Sample: 200 ml Results shocking and unbelievable</vt:lpstr>
      <vt:lpstr>After a sleepless night:</vt:lpstr>
      <vt:lpstr>8 December 2025, 1-7 m depth, sector 2,7 g, inner part from 51,9 g gelatin. Eudiaptomus gracilis</vt:lpstr>
      <vt:lpstr>Test for normal distribution according to David et al 1954 in Sachs, Angewandte Statistik 1978</vt:lpstr>
      <vt:lpstr>8 December 2025, 1-7 m depth, sector 2,7  g, outer part      from 51,9 g gelatin. Eudiaptomus gracilis</vt:lpstr>
      <vt:lpstr>Test for normal distribution, according to David et al 1954 in Sachs, Angewandte Statistik 1978</vt:lpstr>
      <vt:lpstr>8 December 2025, 1-7 m depth, sector 2,7 g,  inner part  from 51,9 g gelatin. Cyclopoida, Test failed</vt:lpstr>
      <vt:lpstr>Test for normal distribution according to David et al 1954 in Sachs, Angewandte Statistik 1978</vt:lpstr>
      <vt:lpstr>Work with gelatin on zooplankton is cumbersome</vt:lpstr>
      <vt:lpstr>24 January 2026</vt:lpstr>
      <vt:lpstr>24 January 2026, 1-7 m depth, 5 ml from 200 ml, Cyclopoida. Test for normal distribution failed</vt:lpstr>
      <vt:lpstr>24 January 2026, 1-7 m Depth, 5 ml from 100 ml, Cyclopoida, Test for normal distribution positive</vt:lpstr>
      <vt:lpstr>24 January 2026, 8-12 m Depth, 5 ml from 100 ml, Cyclopoida, subsample 1</vt:lpstr>
      <vt:lpstr>Test for normal distribution, according to David et al 1954 in Sachs, Angewandte Statistik 1978</vt:lpstr>
      <vt:lpstr>24 January 2026, 8-12 m Depth, 5 ml from 100 ml, Cyclopoida, subsample 2</vt:lpstr>
      <vt:lpstr>Test for normal distribution, according to David et al 1954 in Sachs, Angewandte Statistik 1978</vt:lpstr>
      <vt:lpstr>6 April 2026, 3-7 m depth, 2 ml from 200 ml Daphnia galeata, subsample 1</vt:lpstr>
      <vt:lpstr>Test for normal distribution, according to David et al 1954 in Sachs, Angewandte Statistik 1978</vt:lpstr>
      <vt:lpstr>6 April 2026, 3-7 m depth, 2 ml from 200 ml Daphnia galeata, subsample 2 and 3</vt:lpstr>
      <vt:lpstr>Test for normal distribution, according to David et al 1954 in Sachs, Angewandte Statistik 1978</vt:lpstr>
      <vt:lpstr>6 April 2026, 3-7 m depth, 2 ml from 200 ml Daphnia galeata, subsample 3</vt:lpstr>
      <vt:lpstr>Test for normal distribution, according to David et al 1954 in Sachs, Angewandte Statistik 1978</vt:lpstr>
      <vt:lpstr>Links to records of zooplankton 2025/26</vt:lpstr>
      <vt:lpstr>Exchange</vt:lpstr>
      <vt:lpstr>Acknowledgements</vt:lpstr>
      <vt:lpstr>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 Keim</dc:creator>
  <cp:lastModifiedBy>Albert Keim</cp:lastModifiedBy>
  <cp:revision>42</cp:revision>
  <dcterms:created xsi:type="dcterms:W3CDTF">2026-05-23T06:28:40Z</dcterms:created>
  <dcterms:modified xsi:type="dcterms:W3CDTF">2026-09-10T17:31:27Z</dcterms:modified>
</cp:coreProperties>
</file>